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5.jpg" ContentType="image/png"/>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handoutMasterIdLst>
    <p:handoutMasterId r:id="rId13"/>
  </p:handoutMasterIdLst>
  <p:sldIdLst>
    <p:sldId id="298" r:id="rId5"/>
    <p:sldId id="283" r:id="rId6"/>
    <p:sldId id="284" r:id="rId7"/>
    <p:sldId id="299" r:id="rId8"/>
    <p:sldId id="300" r:id="rId9"/>
    <p:sldId id="302" r:id="rId10"/>
    <p:sldId id="296" r:id="rId11"/>
  </p:sldIdLst>
  <p:sldSz cx="100584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B00819-B441-0FAD-1DA2-8C6699D39586}" name="Kate Blackburn" initials="KB" userId="S::kblackburn@unitedwayinc.org::7fbef52b-ac1f-4f8c-b071-46e697b0a88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ula Gilberto" initials="PG" lastIdx="6" clrIdx="0">
    <p:extLst>
      <p:ext uri="{19B8F6BF-5375-455C-9EA6-DF929625EA0E}">
        <p15:presenceInfo xmlns:p15="http://schemas.microsoft.com/office/powerpoint/2012/main" userId="S::pgilberto@unitedwayinc.org::28b28d0d-cb05-4b50-89ef-01908e71d3b4" providerId="AD"/>
      </p:ext>
    </p:extLst>
  </p:cmAuthor>
  <p:cmAuthor id="2" name="Kate Blackburn" initials="KB" lastIdx="1" clrIdx="1">
    <p:extLst>
      <p:ext uri="{19B8F6BF-5375-455C-9EA6-DF929625EA0E}">
        <p15:presenceInfo xmlns:p15="http://schemas.microsoft.com/office/powerpoint/2012/main" userId="S::kblackburn@unitedwayinc.org::7fbef52b-ac1f-4f8c-b071-46e697b0a886" providerId="AD"/>
      </p:ext>
    </p:extLst>
  </p:cmAuthor>
  <p:cmAuthor id="3" name="Kristin Brisbon" initials="KB" lastIdx="3" clrIdx="2">
    <p:extLst>
      <p:ext uri="{19B8F6BF-5375-455C-9EA6-DF929625EA0E}">
        <p15:presenceInfo xmlns:p15="http://schemas.microsoft.com/office/powerpoint/2012/main" userId="S::kbrisbon@unitedwayinc.org::a9c00167-5963-446b-8270-4c64eea5f7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90"/>
    <a:srgbClr val="F04941"/>
    <a:srgbClr val="5454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F72B42-0259-4ACC-B7D4-EB19D17DAC31}" v="9" dt="2024-06-21T22:20:47.559"/>
  </p1510:revLst>
</p1510:revInfo>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52" d="100"/>
          <a:sy n="52" d="100"/>
        </p:scale>
        <p:origin x="1552"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League Gothic" pitchFamily="2" charset="77"/>
            </a:endParaRPr>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latin typeface="League Gothic" pitchFamily="2" charset="77"/>
              </a:rPr>
              <a:t>7/12/2024</a:t>
            </a:fld>
            <a:endParaRPr lang="en-US">
              <a:latin typeface="League Gothic" pitchFamily="2" charset="77"/>
            </a:endParaRPr>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League Gothic" pitchFamily="2" charset="77"/>
            </a:endParaRPr>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latin typeface="League Gothic" pitchFamily="2" charset="77"/>
              </a:rPr>
              <a:t>‹#›</a:t>
            </a:fld>
            <a:endParaRPr lang="en-US">
              <a:latin typeface="League Gothic" pitchFamily="2" charset="77"/>
            </a:endParaRPr>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League Gothic"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League Gothic" pitchFamily="2" charset="77"/>
              </a:defRPr>
            </a:lvl1pPr>
          </a:lstStyle>
          <a:p>
            <a:fld id="{2D9EC30E-1A71-4188-9BE7-E2A64929A436}" type="datetimeFigureOut">
              <a:rPr lang="en-US" smtClean="0"/>
              <a:pPr/>
              <a:t>7/12/2024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League Gothic"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League Gothic" pitchFamily="2" charset="77"/>
              </a:defRPr>
            </a:lvl1pPr>
          </a:lstStyle>
          <a:p>
            <a:fld id="{8530193B-564F-4854-8A52-728F3FB19C85}" type="slidenum">
              <a:rPr lang="en-US" smtClean="0"/>
              <a:pPr/>
              <a:t>‹#›</a:t>
            </a:fld>
            <a:endParaRPr lang="en-US"/>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League Gothic" pitchFamily="2" charset="77"/>
        <a:ea typeface="+mn-ea"/>
        <a:cs typeface="+mn-cs"/>
      </a:defRPr>
    </a:lvl1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1"/>
            <a:ext cx="8068985" cy="7711228"/>
          </a:xfrm>
          <a:solidFill>
            <a:schemeClr val="bg1">
              <a:lumMod val="85000"/>
            </a:schemeClr>
          </a:solidFill>
        </p:spPr>
        <p:txBody>
          <a:bodyPr tIns="1728000" anchor="t"/>
          <a:lstStyle>
            <a:lvl1pPr marL="0" indent="0" algn="ctr">
              <a:buNone/>
              <a:defRPr sz="990" i="1">
                <a:latin typeface="Times New Roman" panose="02020603050405020304" pitchFamily="18" charset="0"/>
                <a:cs typeface="Times New Roman" panose="02020603050405020304" pitchFamily="18" charset="0"/>
              </a:defRPr>
            </a:lvl1pPr>
          </a:lstStyle>
          <a:p>
            <a:r>
              <a:rPr lang="en-US" noProof="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640330" y="4013634"/>
            <a:ext cx="7418070" cy="1429468"/>
          </a:xfrm>
          <a:solidFill>
            <a:schemeClr val="bg1"/>
          </a:solidFill>
        </p:spPr>
        <p:txBody>
          <a:bodyPr vert="horz" lIns="180000" tIns="180000" rIns="252000" bIns="180000" rtlCol="0" anchor="t">
            <a:noAutofit/>
          </a:bodyPr>
          <a:lstStyle>
            <a:lvl1pPr algn="r">
              <a:defRPr lang="en-ZA" sz="4950" b="1" spc="-248"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640330" y="5430283"/>
            <a:ext cx="5428655" cy="658378"/>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20028" lvl="0" indent="-220028"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8068585" y="7710464"/>
            <a:ext cx="1633415" cy="619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7710464"/>
            <a:ext cx="8068586" cy="619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9702000" y="7710464"/>
            <a:ext cx="356400" cy="619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356400" y="489600"/>
            <a:ext cx="9355500" cy="4896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356236" y="1142400"/>
            <a:ext cx="9355098" cy="408000"/>
          </a:xfrm>
        </p:spPr>
        <p:txBody>
          <a:bodyPr/>
          <a:lstStyle>
            <a:lvl1pPr marL="0" indent="0">
              <a:buNone/>
              <a:defRPr/>
            </a:lvl1pPr>
            <a:lvl2pPr marL="220028" indent="0">
              <a:buNone/>
              <a:defRPr/>
            </a:lvl2pPr>
            <a:lvl3pPr marL="447913" indent="0">
              <a:buNone/>
              <a:defRPr/>
            </a:lvl3pPr>
            <a:lvl4pPr marL="667941" indent="0">
              <a:buNone/>
              <a:defRPr/>
            </a:lvl4pPr>
            <a:lvl5pPr marL="887968"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356400" y="1713600"/>
            <a:ext cx="4514400" cy="5304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5197407" y="1712750"/>
            <a:ext cx="4514493" cy="530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356400" y="489600"/>
            <a:ext cx="9355500" cy="4896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356236" y="1142400"/>
            <a:ext cx="9355098" cy="408000"/>
          </a:xfrm>
        </p:spPr>
        <p:txBody>
          <a:bodyPr/>
          <a:lstStyle>
            <a:lvl1pPr marL="0" indent="0">
              <a:buNone/>
              <a:defRPr/>
            </a:lvl1pPr>
            <a:lvl2pPr marL="220028" indent="0">
              <a:buNone/>
              <a:defRPr/>
            </a:lvl2pPr>
            <a:lvl3pPr marL="447913" indent="0">
              <a:buNone/>
              <a:defRPr/>
            </a:lvl3pPr>
            <a:lvl4pPr marL="667941" indent="0">
              <a:buNone/>
              <a:defRPr/>
            </a:lvl4pPr>
            <a:lvl5pPr marL="887968"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356400" y="1713600"/>
            <a:ext cx="2970000" cy="53031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3548779" y="1713007"/>
            <a:ext cx="2970371" cy="530314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6741529" y="1713005"/>
            <a:ext cx="2970371" cy="53031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356400" y="489600"/>
            <a:ext cx="9355500" cy="4896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356236" y="1142400"/>
            <a:ext cx="9355098" cy="408000"/>
          </a:xfrm>
        </p:spPr>
        <p:txBody>
          <a:bodyPr/>
          <a:lstStyle>
            <a:lvl1pPr marL="0" indent="0">
              <a:buNone/>
              <a:defRPr/>
            </a:lvl1pPr>
            <a:lvl2pPr marL="220028" indent="0">
              <a:buNone/>
              <a:defRPr/>
            </a:lvl2pPr>
            <a:lvl3pPr marL="447913" indent="0">
              <a:buNone/>
              <a:defRPr/>
            </a:lvl3pPr>
            <a:lvl4pPr marL="667941" indent="0">
              <a:buNone/>
              <a:defRPr/>
            </a:lvl4pPr>
            <a:lvl5pPr marL="887968"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356400" y="1713600"/>
            <a:ext cx="1782000" cy="53031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249290" y="1713600"/>
            <a:ext cx="1782485" cy="53031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4142665" y="1713600"/>
            <a:ext cx="1782485" cy="53031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6036040" y="1708540"/>
            <a:ext cx="1782485" cy="53031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7929415" y="1708540"/>
            <a:ext cx="1782485" cy="530821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640330" y="3185860"/>
            <a:ext cx="7418070" cy="1429468"/>
          </a:xfrm>
          <a:solidFill>
            <a:schemeClr val="bg1"/>
          </a:solidFill>
        </p:spPr>
        <p:txBody>
          <a:bodyPr vert="horz" lIns="180000" tIns="180000" rIns="252000" bIns="180000" rtlCol="0" anchor="t">
            <a:noAutofit/>
          </a:bodyPr>
          <a:lstStyle>
            <a:lvl1pPr algn="r">
              <a:defRPr lang="en-ZA" sz="4950" b="1" spc="-248"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640330" y="4602512"/>
            <a:ext cx="5428655" cy="658377"/>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20028" lvl="0" indent="-220028"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8068585" y="7710464"/>
            <a:ext cx="1633415" cy="619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7710464"/>
            <a:ext cx="8068586" cy="619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9702000" y="7710464"/>
            <a:ext cx="356400" cy="619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8" name="Rectangle 7">
            <a:extLst>
              <a:ext uri="{FF2B5EF4-FFF2-40B4-BE49-F238E27FC236}">
                <a16:creationId xmlns:a16="http://schemas.microsoft.com/office/drawing/2014/main" id="{51DD44D8-4A8F-4693-B90A-166855B29D25}"/>
              </a:ext>
            </a:extLst>
          </p:cNvPr>
          <p:cNvSpPr/>
          <p:nvPr userDrawn="1"/>
        </p:nvSpPr>
        <p:spPr>
          <a:xfrm>
            <a:off x="8068985" y="3058427"/>
            <a:ext cx="1989415" cy="1301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Tree>
    <p:extLst>
      <p:ext uri="{BB962C8B-B14F-4D97-AF65-F5344CB8AC3E}">
        <p14:creationId xmlns:p14="http://schemas.microsoft.com/office/powerpoint/2010/main" val="857760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403" y="2443723"/>
            <a:ext cx="4915350" cy="2219520"/>
          </a:xfrm>
          <a:solidFill>
            <a:schemeClr val="bg1"/>
          </a:solidFill>
        </p:spPr>
        <p:txBody>
          <a:bodyPr lIns="252000" tIns="180000" rIns="180000" bIns="180000"/>
          <a:lstStyle>
            <a:lvl1pPr>
              <a:defRPr sz="4950" b="0" i="0" spc="-248">
                <a:solidFill>
                  <a:schemeClr val="tx1">
                    <a:lumMod val="75000"/>
                    <a:lumOff val="25000"/>
                  </a:schemeClr>
                </a:solidFill>
                <a:latin typeface="League Gothic" pitchFamily="2" charset="77"/>
              </a:defRPr>
            </a:lvl1pPr>
          </a:lstStyle>
          <a:p>
            <a:r>
              <a:rPr lang="en-US" noProof="0"/>
              <a:t>Click to edit section divider</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904306"/>
            <a:ext cx="1989415" cy="1301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85" b="0" i="0" noProof="0">
              <a:latin typeface="Roboto" panose="02000000000000000000" pitchFamily="2" charset="0"/>
            </a:endParaRP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8068585" y="7710464"/>
            <a:ext cx="1633415" cy="619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7710464"/>
            <a:ext cx="8068586" cy="619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9702000" y="7710464"/>
            <a:ext cx="356400" cy="619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p:nvPr>
        </p:nvSpPr>
        <p:spPr>
          <a:xfrm>
            <a:off x="0" y="4663244"/>
            <a:ext cx="4913948" cy="1241063"/>
          </a:xfrm>
          <a:solidFill>
            <a:schemeClr val="tx1">
              <a:alpha val="80000"/>
            </a:schemeClr>
          </a:solidFill>
        </p:spPr>
        <p:txBody>
          <a:bodyPr vert="horz" lIns="252000" tIns="180000" rIns="180000" bIns="180000" rtlCol="0">
            <a:noAutofit/>
          </a:bodyPr>
          <a:lstStyle>
            <a:lvl1pPr marL="0" indent="0" algn="l">
              <a:buNone/>
              <a:defRPr lang="en-US">
                <a:solidFill>
                  <a:schemeClr val="bg1"/>
                </a:solidFill>
              </a:defRPr>
            </a:lvl1pPr>
          </a:lstStyle>
          <a:p>
            <a:pPr marL="220028" lvl="0" indent="-220028"/>
            <a:r>
              <a:rPr lang="en-US" noProof="0"/>
              <a:t>Click to edit Master text styles</a:t>
            </a:r>
          </a:p>
        </p:txBody>
      </p:sp>
    </p:spTree>
    <p:extLst>
      <p:ext uri="{BB962C8B-B14F-4D97-AF65-F5344CB8AC3E}">
        <p14:creationId xmlns:p14="http://schemas.microsoft.com/office/powerpoint/2010/main" val="3982563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356400" y="1142400"/>
            <a:ext cx="9345600" cy="58743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97620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356400" y="489600"/>
            <a:ext cx="9355500" cy="4896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5207306" y="1141551"/>
            <a:ext cx="4504594" cy="585900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356400" y="1141551"/>
            <a:ext cx="4494695" cy="585900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15553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356400" y="489600"/>
            <a:ext cx="9355500" cy="4896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356236" y="1151728"/>
            <a:ext cx="1636944" cy="1301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85" b="0" i="0" noProof="0">
              <a:latin typeface="Roboto" panose="02000000000000000000" pitchFamily="2" charset="0"/>
            </a:endParaRPr>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5197407" y="1151728"/>
            <a:ext cx="1636944" cy="1301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85" b="0" i="0" noProof="0">
              <a:latin typeface="Roboto" panose="02000000000000000000" pitchFamily="2" charset="0"/>
            </a:endParaRPr>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356235" y="1387345"/>
            <a:ext cx="4494695" cy="406612"/>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noProof="0"/>
              <a:t>Click to 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5207471" y="1387345"/>
            <a:ext cx="4494529" cy="406612"/>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noProof="0"/>
              <a:t>Click to 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5197406" y="2216495"/>
            <a:ext cx="4494529" cy="479845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356235" y="2202102"/>
            <a:ext cx="4494529" cy="48128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5315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356400" y="489600"/>
            <a:ext cx="3243931" cy="159944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356236" y="2145316"/>
            <a:ext cx="1636944" cy="1301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85" b="0" i="0" noProof="0">
              <a:latin typeface="Roboto" panose="02000000000000000000" pitchFamily="2" charset="0"/>
            </a:endParaRPr>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3950773" y="489601"/>
            <a:ext cx="5751227" cy="6152923"/>
          </a:xfrm>
        </p:spPr>
        <p:txBody>
          <a:bodyPr/>
          <a:lstStyle>
            <a:lvl1pPr>
              <a:defRPr sz="1650"/>
            </a:lvl1pPr>
            <a:lvl2pPr>
              <a:defRPr sz="1485"/>
            </a:lvl2pPr>
            <a:lvl3pPr>
              <a:defRPr sz="1320"/>
            </a:lvl3pPr>
            <a:lvl4pPr>
              <a:defRPr sz="1155"/>
            </a:lvl4pPr>
            <a:lvl5pPr>
              <a:defRPr sz="1155"/>
            </a:lvl5pPr>
            <a:lvl6pPr>
              <a:defRPr sz="1650"/>
            </a:lvl6pPr>
            <a:lvl7pPr>
              <a:defRPr sz="1650"/>
            </a:lvl7pPr>
            <a:lvl8pPr>
              <a:defRPr sz="1650"/>
            </a:lvl8pPr>
            <a:lvl9pPr>
              <a:defRPr sz="16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356400"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noProof="0"/>
              <a:t>Click to edit Master text styles</a:t>
            </a:r>
          </a:p>
        </p:txBody>
      </p:sp>
    </p:spTree>
    <p:extLst>
      <p:ext uri="{BB962C8B-B14F-4D97-AF65-F5344CB8AC3E}">
        <p14:creationId xmlns:p14="http://schemas.microsoft.com/office/powerpoint/2010/main" val="801432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356400" y="489600"/>
            <a:ext cx="3243931" cy="159944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356236" y="2145316"/>
            <a:ext cx="1636944" cy="1301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85" b="0" i="0" noProof="0">
              <a:latin typeface="Roboto" panose="02000000000000000000" pitchFamily="2" charset="0"/>
            </a:endParaRPr>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356400"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noProof="0"/>
              <a:t>Click to edit Master text styles</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3950773" y="489601"/>
            <a:ext cx="5751227" cy="6152923"/>
          </a:xfrm>
        </p:spPr>
        <p:txBody>
          <a:bodyPr/>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r>
              <a:rPr lang="en-US" noProof="0"/>
              <a:t>Click icon to add picture</a:t>
            </a:r>
          </a:p>
        </p:txBody>
      </p:sp>
    </p:spTree>
    <p:extLst>
      <p:ext uri="{BB962C8B-B14F-4D97-AF65-F5344CB8AC3E}">
        <p14:creationId xmlns:p14="http://schemas.microsoft.com/office/powerpoint/2010/main" val="204063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1"/>
            <a:ext cx="8068985" cy="7220864"/>
          </a:xfrm>
          <a:solidFill>
            <a:schemeClr val="bg1">
              <a:lumMod val="85000"/>
            </a:schemeClr>
          </a:solidFill>
        </p:spPr>
        <p:txBody>
          <a:bodyPr anchor="ctr"/>
          <a:lstStyle>
            <a:lvl1pPr marL="0" indent="0" algn="ctr">
              <a:buNone/>
              <a:defRPr sz="990" i="1">
                <a:latin typeface="Times New Roman" panose="02020603050405020304" pitchFamily="18" charset="0"/>
                <a:cs typeface="Times New Roman" panose="02020603050405020304" pitchFamily="18" charset="0"/>
              </a:defRPr>
            </a:lvl1pPr>
          </a:lstStyle>
          <a:p>
            <a:r>
              <a:rPr lang="en-US" noProof="0"/>
              <a:t>Insert or Drag and Drop </a:t>
            </a:r>
            <a:br>
              <a:rPr lang="en-US" noProof="0"/>
            </a:br>
            <a:r>
              <a:rPr lang="en-US" noProof="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144452" y="2498764"/>
            <a:ext cx="4913948" cy="2203200"/>
          </a:xfrm>
          <a:solidFill>
            <a:schemeClr val="bg1"/>
          </a:solidFill>
        </p:spPr>
        <p:txBody>
          <a:bodyPr vert="horz" lIns="180000" tIns="180000" rIns="252000" bIns="180000" rtlCol="0" anchor="t">
            <a:noAutofit/>
          </a:bodyPr>
          <a:lstStyle>
            <a:lvl1pPr algn="r">
              <a:defRPr lang="en-ZA" sz="4950" b="1" spc="-248"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5144452" y="4702042"/>
            <a:ext cx="4913948" cy="1247307"/>
          </a:xfrm>
          <a:solidFill>
            <a:schemeClr val="tx1">
              <a:alpha val="80000"/>
            </a:schemeClr>
          </a:solidFill>
        </p:spPr>
        <p:txBody>
          <a:bodyPr lIns="180000" tIns="180000" rIns="252000" bIns="180000"/>
          <a:lstStyle>
            <a:lvl1pPr marL="0" indent="0" algn="r">
              <a:buNone/>
              <a:defRPr sz="1485">
                <a:solidFill>
                  <a:schemeClr val="bg1"/>
                </a:solidFill>
              </a:defRPr>
            </a:lvl1pPr>
            <a:lvl2pPr marL="220028" indent="0" algn="r">
              <a:buNone/>
              <a:defRPr sz="1485">
                <a:solidFill>
                  <a:schemeClr val="bg1"/>
                </a:solidFill>
              </a:defRPr>
            </a:lvl2pPr>
            <a:lvl3pPr marL="447913" indent="0" algn="r">
              <a:buNone/>
              <a:defRPr sz="1485">
                <a:solidFill>
                  <a:schemeClr val="bg1"/>
                </a:solidFill>
              </a:defRPr>
            </a:lvl3pPr>
            <a:lvl4pPr marL="667941" indent="0" algn="r">
              <a:buNone/>
              <a:defRPr sz="1485">
                <a:solidFill>
                  <a:schemeClr val="bg1"/>
                </a:solidFill>
              </a:defRPr>
            </a:lvl4pPr>
            <a:lvl5pPr marL="887968" indent="0" algn="r">
              <a:buNone/>
              <a:defRPr sz="1485">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8068985" y="5947486"/>
            <a:ext cx="1989415" cy="1301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8068585" y="7710464"/>
            <a:ext cx="1633415" cy="619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7710464"/>
            <a:ext cx="8068586" cy="619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9702000" y="7710464"/>
            <a:ext cx="356400" cy="619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243715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56236" y="1142400"/>
            <a:ext cx="9355098" cy="408000"/>
          </a:xfrm>
        </p:spPr>
        <p:txBody>
          <a:bodyPr/>
          <a:lstStyle>
            <a:lvl1pPr marL="0" indent="0">
              <a:buNone/>
              <a:defRPr/>
            </a:lvl1pPr>
            <a:lvl2pPr marL="220028" indent="0">
              <a:buNone/>
              <a:defRPr/>
            </a:lvl2pPr>
            <a:lvl3pPr marL="447913" indent="0">
              <a:buNone/>
              <a:defRPr/>
            </a:lvl3pPr>
            <a:lvl4pPr marL="667941" indent="0">
              <a:buNone/>
              <a:defRPr/>
            </a:lvl4pPr>
            <a:lvl5pPr marL="887968"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150585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139767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373105" y="2304734"/>
            <a:ext cx="7312191" cy="3162935"/>
          </a:xfrm>
        </p:spPr>
        <p:txBody>
          <a:bodyPr anchor="ctr"/>
          <a:lstStyle>
            <a:lvl1pPr marL="0" indent="0" algn="ctr">
              <a:buNone/>
              <a:defRPr sz="4950"/>
            </a:lvl1pPr>
            <a:lvl2pPr marL="220028" indent="0">
              <a:buNone/>
              <a:defRPr/>
            </a:lvl2pPr>
          </a:lstStyle>
          <a:p>
            <a:pPr lvl="0"/>
            <a:r>
              <a:rPr lang="en-US" noProof="0"/>
              <a:t>Click to edit Master text styles</a:t>
            </a:r>
          </a:p>
        </p:txBody>
      </p:sp>
    </p:spTree>
    <p:extLst>
      <p:ext uri="{BB962C8B-B14F-4D97-AF65-F5344CB8AC3E}">
        <p14:creationId xmlns:p14="http://schemas.microsoft.com/office/powerpoint/2010/main" val="2877243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390043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1989415" y="1"/>
            <a:ext cx="8068985" cy="7220864"/>
          </a:xfrm>
          <a:solidFill>
            <a:schemeClr val="bg1">
              <a:lumMod val="85000"/>
            </a:schemeClr>
          </a:solidFill>
        </p:spPr>
        <p:txBody>
          <a:bodyPr anchor="ctr"/>
          <a:lstStyle>
            <a:lvl1pPr marL="0" indent="0" algn="ctr">
              <a:buNone/>
              <a:defRPr sz="990" i="1">
                <a:latin typeface="Times New Roman" panose="02020603050405020304" pitchFamily="18" charset="0"/>
                <a:cs typeface="Times New Roman" panose="02020603050405020304" pitchFamily="18" charset="0"/>
              </a:defRPr>
            </a:lvl1pPr>
          </a:lstStyle>
          <a:p>
            <a:r>
              <a:rPr lang="en-US" noProof="0"/>
              <a:t>Insert or Drag and Drop </a:t>
            </a:r>
            <a:br>
              <a:rPr lang="en-US" noProof="0"/>
            </a:br>
            <a:r>
              <a:rPr lang="en-US" noProof="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403" y="2443723"/>
            <a:ext cx="4915350" cy="2219520"/>
          </a:xfrm>
          <a:solidFill>
            <a:schemeClr val="bg1"/>
          </a:solidFill>
        </p:spPr>
        <p:txBody>
          <a:bodyPr lIns="252000" tIns="180000" rIns="180000" bIns="180000"/>
          <a:lstStyle>
            <a:lvl1pPr>
              <a:defRPr sz="4950" b="0" i="0" spc="-248">
                <a:solidFill>
                  <a:schemeClr val="tx1">
                    <a:lumMod val="75000"/>
                    <a:lumOff val="25000"/>
                  </a:schemeClr>
                </a:solidFill>
                <a:latin typeface="League Gothic" pitchFamily="2" charset="77"/>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658862"/>
            <a:ext cx="4913948" cy="1247307"/>
          </a:xfrm>
          <a:solidFill>
            <a:schemeClr val="tx1">
              <a:alpha val="80000"/>
            </a:schemeClr>
          </a:solidFill>
        </p:spPr>
        <p:txBody>
          <a:bodyPr lIns="252000" tIns="180000" rIns="180000" bIns="180000"/>
          <a:lstStyle>
            <a:lvl1pPr marL="0" indent="0" algn="l">
              <a:buNone/>
              <a:defRPr sz="1485">
                <a:solidFill>
                  <a:schemeClr val="bg1"/>
                </a:solidFill>
              </a:defRPr>
            </a:lvl1pPr>
            <a:lvl2pPr marL="220028" indent="0" algn="r">
              <a:buNone/>
              <a:defRPr sz="1485">
                <a:solidFill>
                  <a:schemeClr val="bg1"/>
                </a:solidFill>
              </a:defRPr>
            </a:lvl2pPr>
            <a:lvl3pPr marL="447913" indent="0" algn="r">
              <a:buNone/>
              <a:defRPr sz="1485">
                <a:solidFill>
                  <a:schemeClr val="bg1"/>
                </a:solidFill>
              </a:defRPr>
            </a:lvl3pPr>
            <a:lvl4pPr marL="667941" indent="0" algn="r">
              <a:buNone/>
              <a:defRPr sz="1485">
                <a:solidFill>
                  <a:schemeClr val="bg1"/>
                </a:solidFill>
              </a:defRPr>
            </a:lvl4pPr>
            <a:lvl5pPr marL="887968" indent="0" algn="r">
              <a:buNone/>
              <a:defRPr sz="1485">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904306"/>
            <a:ext cx="1989415" cy="1301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85" b="0" i="0" noProof="0">
              <a:latin typeface="Roboto" panose="02000000000000000000" pitchFamily="2" charset="0"/>
            </a:endParaRP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8068585" y="7710464"/>
            <a:ext cx="1633415" cy="619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7710464"/>
            <a:ext cx="8068586" cy="619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9702000" y="7710464"/>
            <a:ext cx="356400" cy="619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22828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5029200" y="0"/>
            <a:ext cx="5029200" cy="7220864"/>
          </a:xfrm>
          <a:solidFill>
            <a:schemeClr val="bg1">
              <a:lumMod val="95000"/>
            </a:schemeClr>
          </a:solidFill>
        </p:spPr>
        <p:txBody>
          <a:bodyPr tIns="1584000" anchor="t"/>
          <a:lstStyle>
            <a:lvl1pPr marL="0" indent="0" algn="ctr">
              <a:buNone/>
              <a:defRPr sz="99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867235" y="4309952"/>
            <a:ext cx="3834765" cy="1116333"/>
          </a:xfrm>
          <a:solidFill>
            <a:schemeClr val="bg1"/>
          </a:solidFill>
        </p:spPr>
        <p:txBody>
          <a:bodyPr lIns="180000" tIns="180000" rIns="180000" bIns="180000"/>
          <a:lstStyle>
            <a:lvl1pPr algn="r">
              <a:defRPr sz="4950" b="1" spc="-248">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867235" y="5426287"/>
            <a:ext cx="3834765" cy="1317840"/>
          </a:xfrm>
          <a:solidFill>
            <a:schemeClr val="tx1">
              <a:alpha val="80000"/>
            </a:schemeClr>
          </a:solidFill>
        </p:spPr>
        <p:txBody>
          <a:bodyPr lIns="180000" tIns="180000" rIns="180000" bIns="180000"/>
          <a:lstStyle>
            <a:lvl1pPr marL="0" indent="0" algn="r">
              <a:buNone/>
              <a:defRPr>
                <a:solidFill>
                  <a:schemeClr val="bg1"/>
                </a:solidFill>
              </a:defRPr>
            </a:lvl1pPr>
            <a:lvl2pPr marL="220028" indent="0">
              <a:buNone/>
              <a:defRPr/>
            </a:lvl2pPr>
            <a:lvl3pPr marL="447913" indent="0">
              <a:buNone/>
              <a:defRPr/>
            </a:lvl3pPr>
            <a:lvl4pPr marL="667941" indent="0">
              <a:buNone/>
              <a:defRPr/>
            </a:lvl4pPr>
            <a:lvl5pPr marL="887968"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356400" y="3024511"/>
            <a:ext cx="4514400" cy="3399349"/>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8" name="Rectangle 7">
            <a:extLst>
              <a:ext uri="{FF2B5EF4-FFF2-40B4-BE49-F238E27FC236}">
                <a16:creationId xmlns:a16="http://schemas.microsoft.com/office/drawing/2014/main" id="{1508F53F-6AA2-4060-904A-BC90211DC043}"/>
              </a:ext>
            </a:extLst>
          </p:cNvPr>
          <p:cNvSpPr/>
          <p:nvPr userDrawn="1"/>
        </p:nvSpPr>
        <p:spPr>
          <a:xfrm>
            <a:off x="7712585" y="4194212"/>
            <a:ext cx="1989415" cy="1301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85" b="0" i="0" noProof="0">
              <a:latin typeface="Roboto" panose="02000000000000000000" pitchFamily="2" charset="0"/>
            </a:endParaRPr>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0"/>
            <a:ext cx="5029200" cy="7220864"/>
          </a:xfrm>
          <a:solidFill>
            <a:schemeClr val="bg1">
              <a:lumMod val="95000"/>
            </a:schemeClr>
          </a:solidFill>
        </p:spPr>
        <p:txBody>
          <a:bodyPr tIns="1584000" anchor="t"/>
          <a:lstStyle>
            <a:lvl1pPr marL="0" indent="0" algn="ctr">
              <a:buNone/>
              <a:defRPr sz="99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222432" y="2119101"/>
            <a:ext cx="5479568" cy="1274258"/>
          </a:xfrm>
          <a:solidFill>
            <a:schemeClr val="bg1">
              <a:lumMod val="95000"/>
            </a:schemeClr>
          </a:solidFill>
        </p:spPr>
        <p:txBody>
          <a:bodyPr lIns="180000" tIns="180000" rIns="180000" bIns="180000"/>
          <a:lstStyle>
            <a:lvl1pPr algn="l">
              <a:defRPr sz="4950" b="1" spc="-248">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222626" y="3393361"/>
            <a:ext cx="5479341" cy="668842"/>
          </a:xfrm>
          <a:solidFill>
            <a:schemeClr val="tx1">
              <a:alpha val="80000"/>
            </a:schemeClr>
          </a:solidFill>
        </p:spPr>
        <p:txBody>
          <a:bodyPr lIns="180000" tIns="180000" rIns="180000" bIns="180000"/>
          <a:lstStyle>
            <a:lvl1pPr marL="0" indent="0" algn="l">
              <a:buNone/>
              <a:defRPr>
                <a:solidFill>
                  <a:schemeClr val="bg1"/>
                </a:solidFill>
              </a:defRPr>
            </a:lvl1pPr>
            <a:lvl2pPr marL="220028" indent="0">
              <a:buNone/>
              <a:defRPr/>
            </a:lvl2pPr>
            <a:lvl3pPr marL="447913" indent="0">
              <a:buNone/>
              <a:defRPr/>
            </a:lvl3pPr>
            <a:lvl4pPr marL="667941" indent="0">
              <a:buNone/>
              <a:defRPr/>
            </a:lvl4pPr>
            <a:lvl5pPr marL="887968"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5187600" y="4265468"/>
            <a:ext cx="4514400" cy="275213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8" name="Rectangle 7">
            <a:extLst>
              <a:ext uri="{FF2B5EF4-FFF2-40B4-BE49-F238E27FC236}">
                <a16:creationId xmlns:a16="http://schemas.microsoft.com/office/drawing/2014/main" id="{FA5285E0-8F27-49C4-AADF-92A3B72D41FD}"/>
              </a:ext>
            </a:extLst>
          </p:cNvPr>
          <p:cNvSpPr/>
          <p:nvPr userDrawn="1"/>
        </p:nvSpPr>
        <p:spPr>
          <a:xfrm>
            <a:off x="8065055" y="1997011"/>
            <a:ext cx="1636944" cy="1301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85" b="0" i="0" noProof="0">
              <a:latin typeface="Roboto" panose="02000000000000000000" pitchFamily="2" charset="0"/>
            </a:endParaRPr>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356400" y="489600"/>
            <a:ext cx="9355500" cy="4896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356236" y="1142400"/>
            <a:ext cx="9355098" cy="408000"/>
          </a:xfrm>
        </p:spPr>
        <p:txBody>
          <a:bodyPr/>
          <a:lstStyle>
            <a:lvl1pPr marL="0" indent="0">
              <a:buNone/>
              <a:defRPr/>
            </a:lvl1pPr>
            <a:lvl2pPr marL="220028" indent="0">
              <a:buNone/>
              <a:defRPr/>
            </a:lvl2pPr>
            <a:lvl3pPr marL="447913" indent="0">
              <a:buNone/>
              <a:defRPr/>
            </a:lvl3pPr>
            <a:lvl4pPr marL="667941" indent="0">
              <a:buNone/>
              <a:defRPr/>
            </a:lvl4pPr>
            <a:lvl5pPr marL="887968"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356400" y="2615381"/>
            <a:ext cx="4514400" cy="408000"/>
          </a:xfrm>
        </p:spPr>
        <p:txBody>
          <a:bodyPr anchor="t"/>
          <a:lstStyle>
            <a:lvl1pPr marL="0" indent="0">
              <a:buNone/>
              <a:defRPr sz="1980" b="1">
                <a:solidFill>
                  <a:schemeClr val="tx1">
                    <a:lumMod val="75000"/>
                    <a:lumOff val="25000"/>
                  </a:schemeClr>
                </a:solidFill>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356400" y="3190376"/>
            <a:ext cx="4514400" cy="382722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5197500" y="2615976"/>
            <a:ext cx="4514400" cy="406612"/>
          </a:xfrm>
        </p:spPr>
        <p:txBody>
          <a:bodyPr/>
          <a:lstStyle>
            <a:lvl1pPr marL="0" indent="0">
              <a:buNone/>
              <a:defRPr sz="198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5197407" y="3187176"/>
            <a:ext cx="4514493" cy="382957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356236" y="2380359"/>
            <a:ext cx="1636944" cy="1301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85" b="0" i="0" noProof="0">
              <a:latin typeface="Roboto" panose="02000000000000000000" pitchFamily="2" charset="0"/>
            </a:endParaRPr>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5197407" y="2380359"/>
            <a:ext cx="1636944" cy="1301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85" b="0" i="0" noProof="0">
              <a:latin typeface="Roboto" panose="02000000000000000000" pitchFamily="2" charset="0"/>
            </a:endParaRPr>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0058400" cy="7220863"/>
          </a:xfrm>
          <a:solidFill>
            <a:schemeClr val="bg1">
              <a:lumMod val="85000"/>
            </a:schemeClr>
          </a:solidFill>
        </p:spPr>
        <p:txBody>
          <a:bodyPr anchor="ctr"/>
          <a:lstStyle>
            <a:lvl1pPr marL="0" indent="0" algn="ctr">
              <a:buNone/>
              <a:defRPr sz="99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5029200" y="6073987"/>
            <a:ext cx="4672800" cy="641352"/>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1"/>
            <a:ext cx="8068584" cy="7711228"/>
          </a:xfrm>
          <a:solidFill>
            <a:schemeClr val="bg1">
              <a:lumMod val="85000"/>
            </a:schemeClr>
          </a:solidFill>
        </p:spPr>
        <p:txBody>
          <a:bodyPr tIns="0" anchor="ctr"/>
          <a:lstStyle>
            <a:lvl1pPr marL="0" indent="0" algn="ctr">
              <a:buNone/>
              <a:defRPr sz="990" i="1">
                <a:latin typeface="Times New Roman" panose="02020603050405020304" pitchFamily="18" charset="0"/>
                <a:cs typeface="Times New Roman" panose="02020603050405020304" pitchFamily="18" charset="0"/>
              </a:defRPr>
            </a:lvl1pPr>
          </a:lstStyle>
          <a:p>
            <a:r>
              <a:rPr lang="en-US" noProof="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978015" y="3171468"/>
            <a:ext cx="3080385" cy="1148842"/>
          </a:xfrm>
          <a:solidFill>
            <a:schemeClr val="bg1"/>
          </a:solidFill>
        </p:spPr>
        <p:txBody>
          <a:bodyPr vert="horz" lIns="180000" tIns="180000" rIns="252000" bIns="180000" rtlCol="0" anchor="t">
            <a:noAutofit/>
          </a:bodyPr>
          <a:lstStyle>
            <a:lvl1pPr algn="r">
              <a:defRPr lang="en-ZA" sz="4950" b="1" spc="-248"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6978015" y="4485399"/>
            <a:ext cx="2401032" cy="359040"/>
          </a:xfrm>
          <a:solidFill>
            <a:schemeClr val="tx1">
              <a:lumMod val="75000"/>
              <a:lumOff val="25000"/>
            </a:schemeClr>
          </a:solidFill>
        </p:spPr>
        <p:txBody>
          <a:bodyPr rIns="72000" anchor="ctr"/>
          <a:lstStyle>
            <a:lvl1pPr marL="0" indent="0" algn="r">
              <a:buNone/>
              <a:defRPr>
                <a:solidFill>
                  <a:schemeClr val="bg1"/>
                </a:solidFill>
              </a:defRPr>
            </a:lvl1pPr>
            <a:lvl2pPr marL="220028" indent="0">
              <a:buNone/>
              <a:defRPr/>
            </a:lvl2pPr>
            <a:lvl3pPr marL="447913" indent="0">
              <a:buNone/>
              <a:defRPr/>
            </a:lvl3pPr>
            <a:lvl4pPr marL="667941" indent="0">
              <a:buNone/>
              <a:defRPr/>
            </a:lvl4pPr>
            <a:lvl5pPr marL="887968" indent="0">
              <a:buNone/>
              <a:defRPr/>
            </a:lvl5pPr>
          </a:lstStyle>
          <a:p>
            <a:pPr lvl="0"/>
            <a:r>
              <a:rPr lang="en-US" noProof="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6978015" y="4880952"/>
            <a:ext cx="2401032" cy="359040"/>
          </a:xfrm>
          <a:solidFill>
            <a:schemeClr val="tx1">
              <a:lumMod val="75000"/>
              <a:lumOff val="25000"/>
            </a:schemeClr>
          </a:solidFill>
        </p:spPr>
        <p:txBody>
          <a:bodyPr rIns="72000" anchor="ctr"/>
          <a:lstStyle>
            <a:lvl1pPr marL="0" indent="0" algn="r">
              <a:buNone/>
              <a:defRPr>
                <a:solidFill>
                  <a:schemeClr val="bg1"/>
                </a:solidFill>
              </a:defRPr>
            </a:lvl1pPr>
            <a:lvl2pPr marL="220028" indent="0">
              <a:buNone/>
              <a:defRPr/>
            </a:lvl2pPr>
            <a:lvl3pPr marL="447913" indent="0">
              <a:buNone/>
              <a:defRPr/>
            </a:lvl3pPr>
            <a:lvl4pPr marL="667941" indent="0">
              <a:buNone/>
              <a:defRPr/>
            </a:lvl4pPr>
            <a:lvl5pPr marL="887968"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6978015" y="5276504"/>
            <a:ext cx="2401032" cy="359040"/>
          </a:xfrm>
          <a:solidFill>
            <a:schemeClr val="tx1">
              <a:lumMod val="75000"/>
              <a:lumOff val="25000"/>
            </a:schemeClr>
          </a:solidFill>
        </p:spPr>
        <p:txBody>
          <a:bodyPr rIns="72000" anchor="ctr"/>
          <a:lstStyle>
            <a:lvl1pPr marL="0" indent="0" algn="r">
              <a:buNone/>
              <a:defRPr>
                <a:solidFill>
                  <a:schemeClr val="bg1"/>
                </a:solidFill>
              </a:defRPr>
            </a:lvl1pPr>
            <a:lvl2pPr marL="220028" indent="0">
              <a:buNone/>
              <a:defRPr/>
            </a:lvl2pPr>
            <a:lvl3pPr marL="447913" indent="0">
              <a:buNone/>
              <a:defRPr/>
            </a:lvl3pPr>
            <a:lvl4pPr marL="667941" indent="0">
              <a:buNone/>
              <a:defRPr/>
            </a:lvl4pPr>
            <a:lvl5pPr marL="887968"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6978015" y="5672057"/>
            <a:ext cx="2401032" cy="359040"/>
          </a:xfrm>
          <a:solidFill>
            <a:schemeClr val="tx1">
              <a:lumMod val="75000"/>
              <a:lumOff val="25000"/>
            </a:schemeClr>
          </a:solidFill>
        </p:spPr>
        <p:txBody>
          <a:bodyPr rIns="72000" anchor="ctr"/>
          <a:lstStyle>
            <a:lvl1pPr marL="0" indent="0" algn="r">
              <a:buNone/>
              <a:defRPr>
                <a:solidFill>
                  <a:schemeClr val="bg1"/>
                </a:solidFill>
              </a:defRPr>
            </a:lvl1pPr>
            <a:lvl2pPr marL="220028" indent="0">
              <a:buNone/>
              <a:defRPr/>
            </a:lvl2pPr>
            <a:lvl3pPr marL="447913" indent="0">
              <a:buNone/>
              <a:defRPr/>
            </a:lvl3pPr>
            <a:lvl4pPr marL="667941" indent="0">
              <a:buNone/>
              <a:defRPr/>
            </a:lvl4pPr>
            <a:lvl5pPr marL="887968" indent="0">
              <a:buNone/>
              <a:defRPr/>
            </a:lvl5pPr>
          </a:lstStyle>
          <a:p>
            <a:pPr lvl="0"/>
            <a:r>
              <a:rPr lang="en-US" noProof="0"/>
              <a:t>Company 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9702000" y="7710464"/>
            <a:ext cx="356400" cy="619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7710464"/>
            <a:ext cx="8068586" cy="619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8068585" y="7710464"/>
            <a:ext cx="1633415" cy="619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8" name="Rectangle 7">
            <a:extLst>
              <a:ext uri="{FF2B5EF4-FFF2-40B4-BE49-F238E27FC236}">
                <a16:creationId xmlns:a16="http://schemas.microsoft.com/office/drawing/2014/main" id="{51DD44D8-4A8F-4693-B90A-166855B29D25}"/>
              </a:ext>
            </a:extLst>
          </p:cNvPr>
          <p:cNvSpPr/>
          <p:nvPr userDrawn="1"/>
        </p:nvSpPr>
        <p:spPr>
          <a:xfrm>
            <a:off x="6978015" y="3044034"/>
            <a:ext cx="3080385" cy="1301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356236" y="1142400"/>
            <a:ext cx="9355098" cy="408000"/>
          </a:xfrm>
        </p:spPr>
        <p:txBody>
          <a:bodyPr/>
          <a:lstStyle>
            <a:lvl1pPr marL="0" indent="0">
              <a:buNone/>
              <a:defRPr/>
            </a:lvl1pPr>
            <a:lvl2pPr marL="220028" indent="0">
              <a:buNone/>
              <a:defRPr/>
            </a:lvl2pPr>
            <a:lvl3pPr marL="447913" indent="0">
              <a:buNone/>
              <a:defRPr/>
            </a:lvl3pPr>
            <a:lvl4pPr marL="667941" indent="0">
              <a:buNone/>
              <a:defRPr/>
            </a:lvl4pPr>
            <a:lvl5pPr marL="887968"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userDrawn="1"/>
        </p:nvSpPr>
        <p:spPr>
          <a:xfrm>
            <a:off x="8068584" y="7220865"/>
            <a:ext cx="1633415" cy="489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28" name="Rectangle 27">
            <a:extLst>
              <a:ext uri="{FF2B5EF4-FFF2-40B4-BE49-F238E27FC236}">
                <a16:creationId xmlns:a16="http://schemas.microsoft.com/office/drawing/2014/main" id="{C825DB53-D610-4A40-AFDC-EBC47DB613CE}"/>
              </a:ext>
            </a:extLst>
          </p:cNvPr>
          <p:cNvSpPr/>
          <p:nvPr userDrawn="1"/>
        </p:nvSpPr>
        <p:spPr>
          <a:xfrm>
            <a:off x="8068585" y="7710464"/>
            <a:ext cx="1633415" cy="619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7220864"/>
            <a:ext cx="8068584" cy="4896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356400" y="489600"/>
            <a:ext cx="9345600" cy="4896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356400" y="1713600"/>
            <a:ext cx="9345600" cy="53031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356400" y="7298462"/>
            <a:ext cx="4672800" cy="334404"/>
          </a:xfrm>
          <a:prstGeom prst="rect">
            <a:avLst/>
          </a:prstGeom>
          <a:noFill/>
        </p:spPr>
        <p:txBody>
          <a:bodyPr vert="horz" lIns="0" tIns="0" rIns="0" bIns="0" rtlCol="0" anchor="ctr"/>
          <a:lstStyle>
            <a:lvl1pPr algn="l">
              <a:defRPr sz="990" b="0" i="0">
                <a:solidFill>
                  <a:schemeClr val="tx1">
                    <a:lumMod val="75000"/>
                    <a:lumOff val="25000"/>
                  </a:schemeClr>
                </a:solidFill>
                <a:latin typeface="Roboto" panose="02000000000000000000" pitchFamily="2" charset="0"/>
              </a:defRPr>
            </a:lvl1pPr>
          </a:lstStyle>
          <a:p>
            <a:r>
              <a:rPr lang="en-US"/>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9702000" y="7220864"/>
            <a:ext cx="356400" cy="489600"/>
          </a:xfrm>
          <a:prstGeom prst="rect">
            <a:avLst/>
          </a:prstGeom>
          <a:solidFill>
            <a:schemeClr val="tx1">
              <a:lumMod val="75000"/>
              <a:lumOff val="25000"/>
            </a:schemeClr>
          </a:solidFill>
        </p:spPr>
        <p:txBody>
          <a:bodyPr vert="horz" lIns="0" tIns="0" rIns="0" bIns="0" rtlCol="0" anchor="ctr"/>
          <a:lstStyle>
            <a:lvl1pPr algn="ctr">
              <a:defRPr sz="990" b="0" i="0">
                <a:solidFill>
                  <a:schemeClr val="bg1"/>
                </a:solidFill>
                <a:latin typeface="League Gothic" pitchFamily="2" charset="77"/>
              </a:defRPr>
            </a:lvl1pPr>
          </a:lstStyle>
          <a:p>
            <a:fld id="{19B51A1E-902D-48AF-9020-955120F399B6}" type="slidenum">
              <a:rPr lang="en-US" smtClean="0"/>
              <a:pPr/>
              <a:t>‹#›</a:t>
            </a:fld>
            <a:endParaRPr lang="en-US"/>
          </a:p>
        </p:txBody>
      </p:sp>
      <p:sp>
        <p:nvSpPr>
          <p:cNvPr id="9" name="Rectangle 8">
            <a:extLst>
              <a:ext uri="{FF2B5EF4-FFF2-40B4-BE49-F238E27FC236}">
                <a16:creationId xmlns:a16="http://schemas.microsoft.com/office/drawing/2014/main" id="{4BC39664-EB8B-4A32-915A-D4308F792772}"/>
              </a:ext>
            </a:extLst>
          </p:cNvPr>
          <p:cNvSpPr/>
          <p:nvPr userDrawn="1"/>
        </p:nvSpPr>
        <p:spPr>
          <a:xfrm>
            <a:off x="0" y="7710464"/>
            <a:ext cx="8068586" cy="619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9702000" y="7710464"/>
            <a:ext cx="356400" cy="619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b="0" i="0" noProof="0">
              <a:latin typeface="Roboto" panose="02000000000000000000" pitchFamily="2" charset="0"/>
            </a:endParaRPr>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1" y="7220864"/>
            <a:ext cx="100583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67" r:id="rId13"/>
    <p:sldLayoutId id="2147483668" r:id="rId14"/>
    <p:sldLayoutId id="2147483669" r:id="rId15"/>
    <p:sldLayoutId id="2147483670" r:id="rId16"/>
    <p:sldLayoutId id="2147483671" r:id="rId17"/>
    <p:sldLayoutId id="2147483673" r:id="rId18"/>
    <p:sldLayoutId id="2147483674" r:id="rId19"/>
    <p:sldLayoutId id="2147483654" r:id="rId20"/>
    <p:sldLayoutId id="2147483655" r:id="rId21"/>
    <p:sldLayoutId id="2147483675" r:id="rId22"/>
    <p:sldLayoutId id="2147483672" r:id="rId23"/>
  </p:sldLayoutIdLst>
  <p:hf hdr="0" dt="0"/>
  <p:txStyles>
    <p:titleStyle>
      <a:lvl1pPr algn="l" defTabSz="914400" rtl="0" eaLnBrk="1" latinLnBrk="0" hangingPunct="1">
        <a:lnSpc>
          <a:spcPct val="90000"/>
        </a:lnSpc>
        <a:spcBef>
          <a:spcPct val="0"/>
        </a:spcBef>
        <a:buNone/>
        <a:defRPr sz="3200" b="0" i="0" kern="1200" spc="-150">
          <a:solidFill>
            <a:schemeClr val="tx1">
              <a:lumMod val="75000"/>
              <a:lumOff val="25000"/>
            </a:schemeClr>
          </a:solidFill>
          <a:latin typeface="League Gothic" pitchFamily="2" charset="77"/>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Roboto" panose="02000000000000000000" pitchFamily="2" charset="0"/>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b="0" i="0" kern="1200">
          <a:solidFill>
            <a:schemeClr val="tx1">
              <a:lumMod val="75000"/>
              <a:lumOff val="25000"/>
            </a:schemeClr>
          </a:solidFill>
          <a:latin typeface="Roboto" panose="02000000000000000000" pitchFamily="2" charset="0"/>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Roboto" panose="02000000000000000000" pitchFamily="2" charset="0"/>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Roboto" panose="02000000000000000000" pitchFamily="2" charset="0"/>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hyperlink" Target="https://unitedwayinc.org/events/"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A8A1CBA-9BB5-2246-9F4B-98EAD7C90158}"/>
              </a:ext>
            </a:extLst>
          </p:cNvPr>
          <p:cNvPicPr>
            <a:picLocks noGrp="1" noChangeAspect="1"/>
          </p:cNvPicPr>
          <p:nvPr>
            <p:ph type="pic" sz="quarter" idx="10"/>
          </p:nvPr>
        </p:nvPicPr>
        <p:blipFill>
          <a:blip r:embed="rId2"/>
          <a:srcRect/>
          <a:stretch/>
        </p:blipFill>
        <p:spPr>
          <a:xfrm>
            <a:off x="0" y="25841"/>
            <a:ext cx="10444073" cy="7833054"/>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33144" y="540467"/>
            <a:ext cx="7360695" cy="831084"/>
          </a:xfrm>
        </p:spPr>
        <p:txBody>
          <a:bodyPr/>
          <a:lstStyle/>
          <a:p>
            <a:r>
              <a:rPr lang="en-US" spc="0" dirty="0">
                <a:solidFill>
                  <a:srgbClr val="005190"/>
                </a:solidFill>
                <a:latin typeface="League Gothic" pitchFamily="2" charset="77"/>
              </a:rPr>
              <a:t>UNITED WAY IMPACT REPORT</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33143" y="1386518"/>
            <a:ext cx="4455745" cy="486745"/>
          </a:xfrm>
        </p:spPr>
        <p:txBody>
          <a:bodyPr/>
          <a:lstStyle/>
          <a:p>
            <a:r>
              <a:rPr lang="en-US" dirty="0"/>
              <a:t>[INSERT COMPANY NAME HERE]</a:t>
            </a:r>
          </a:p>
        </p:txBody>
      </p:sp>
      <p:pic>
        <p:nvPicPr>
          <p:cNvPr id="6" name="Picture 5">
            <a:extLst>
              <a:ext uri="{FF2B5EF4-FFF2-40B4-BE49-F238E27FC236}">
                <a16:creationId xmlns:a16="http://schemas.microsoft.com/office/drawing/2014/main" id="{7C32EBFB-326D-A546-B783-9E8E90B58940}"/>
              </a:ext>
            </a:extLst>
          </p:cNvPr>
          <p:cNvPicPr>
            <a:picLocks noChangeAspect="1"/>
          </p:cNvPicPr>
          <p:nvPr/>
        </p:nvPicPr>
        <p:blipFill>
          <a:blip r:embed="rId3"/>
          <a:srcRect/>
          <a:stretch/>
        </p:blipFill>
        <p:spPr>
          <a:xfrm>
            <a:off x="8223134" y="5870680"/>
            <a:ext cx="1835266" cy="1589125"/>
          </a:xfrm>
          <a:prstGeom prst="rect">
            <a:avLst/>
          </a:prstGeom>
          <a:solidFill>
            <a:schemeClr val="bg1"/>
          </a:solidFill>
        </p:spPr>
      </p:pic>
      <p:sp>
        <p:nvSpPr>
          <p:cNvPr id="2" name="TextBox 1">
            <a:extLst>
              <a:ext uri="{FF2B5EF4-FFF2-40B4-BE49-F238E27FC236}">
                <a16:creationId xmlns:a16="http://schemas.microsoft.com/office/drawing/2014/main" id="{4D2B8175-6904-46C0-86D0-287CED994355}"/>
              </a:ext>
            </a:extLst>
          </p:cNvPr>
          <p:cNvSpPr txBox="1"/>
          <p:nvPr/>
        </p:nvSpPr>
        <p:spPr>
          <a:xfrm>
            <a:off x="208743" y="6224852"/>
            <a:ext cx="2078103" cy="1234953"/>
          </a:xfrm>
          <a:prstGeom prst="rect">
            <a:avLst/>
          </a:prstGeom>
          <a:solidFill>
            <a:schemeClr val="tx1"/>
          </a:solidFill>
        </p:spPr>
        <p:txBody>
          <a:bodyPr wrap="square" rtlCol="0">
            <a:spAutoFit/>
          </a:bodyPr>
          <a:lstStyle/>
          <a:p>
            <a:pPr algn="ctr"/>
            <a:r>
              <a:rPr lang="en-US" sz="2475" b="1" dirty="0">
                <a:solidFill>
                  <a:schemeClr val="bg1"/>
                </a:solidFill>
                <a:latin typeface="Roboto" panose="02000000000000000000" pitchFamily="2" charset="0"/>
                <a:ea typeface="Roboto" panose="02000000000000000000" pitchFamily="2" charset="0"/>
              </a:rPr>
              <a:t>INSERT COMPANY LOGO HERE</a:t>
            </a:r>
          </a:p>
        </p:txBody>
      </p:sp>
      <p:sp>
        <p:nvSpPr>
          <p:cNvPr id="8" name="TextBox 7">
            <a:extLst>
              <a:ext uri="{FF2B5EF4-FFF2-40B4-BE49-F238E27FC236}">
                <a16:creationId xmlns:a16="http://schemas.microsoft.com/office/drawing/2014/main" id="{BC489CAA-A5E7-49EB-9FD0-E00AC0D0F82C}"/>
              </a:ext>
            </a:extLst>
          </p:cNvPr>
          <p:cNvSpPr txBox="1"/>
          <p:nvPr/>
        </p:nvSpPr>
        <p:spPr>
          <a:xfrm>
            <a:off x="0" y="42089"/>
            <a:ext cx="7900844" cy="320857"/>
          </a:xfrm>
          <a:prstGeom prst="rect">
            <a:avLst/>
          </a:prstGeom>
          <a:solidFill>
            <a:schemeClr val="tx1"/>
          </a:solidFill>
        </p:spPr>
        <p:txBody>
          <a:bodyPr wrap="square" rtlCol="0">
            <a:spAutoFit/>
          </a:bodyPr>
          <a:lstStyle/>
          <a:p>
            <a:pPr algn="ctr"/>
            <a:r>
              <a:rPr lang="en-US" sz="1485" b="1">
                <a:solidFill>
                  <a:schemeClr val="bg1"/>
                </a:solidFill>
                <a:latin typeface="Roboto" panose="02000000000000000000" pitchFamily="2" charset="0"/>
                <a:ea typeface="Roboto" panose="02000000000000000000" pitchFamily="2" charset="0"/>
              </a:rPr>
              <a:t>THIS IMAGE IS A DEFAULT. PLEASE CUSTOMIZE WITH A COMPANY-SPECIFIC ONE.</a:t>
            </a:r>
          </a:p>
        </p:txBody>
      </p:sp>
    </p:spTree>
    <p:extLst>
      <p:ext uri="{BB962C8B-B14F-4D97-AF65-F5344CB8AC3E}">
        <p14:creationId xmlns:p14="http://schemas.microsoft.com/office/powerpoint/2010/main" val="3989923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9A75888-22E3-1D43-9112-DA02186070B5}"/>
              </a:ext>
            </a:extLst>
          </p:cNvPr>
          <p:cNvPicPr>
            <a:picLocks noGrp="1" noChangeAspect="1"/>
          </p:cNvPicPr>
          <p:nvPr>
            <p:ph type="pic" sz="quarter" idx="14"/>
          </p:nvPr>
        </p:nvPicPr>
        <p:blipFill>
          <a:blip r:embed="rId2"/>
          <a:srcRect/>
          <a:stretch/>
        </p:blipFill>
        <p:spPr>
          <a:xfrm>
            <a:off x="5029200" y="1693354"/>
            <a:ext cx="5029200" cy="3437561"/>
          </a:xfrm>
        </p:spPr>
      </p:pic>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5528759" y="4933330"/>
            <a:ext cx="4173241" cy="818265"/>
          </a:xfrm>
        </p:spPr>
        <p:txBody>
          <a:bodyPr/>
          <a:lstStyle/>
          <a:p>
            <a:r>
              <a:rPr lang="en-US" spc="0"/>
              <a:t>THANK YOU!</a:t>
            </a:r>
            <a:endParaRPr lang="en-US"/>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5867235" y="5745957"/>
            <a:ext cx="3834765" cy="521597"/>
          </a:xfrm>
        </p:spPr>
        <p:txBody>
          <a:bodyPr/>
          <a:lstStyle/>
          <a:p>
            <a:r>
              <a:rPr lang="en-US" dirty="0"/>
              <a:t>FOR BEING OUR PARTNER</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2</a:t>
            </a:fld>
            <a:endParaRPr lang="en-US"/>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463446" y="1072636"/>
            <a:ext cx="4396516" cy="4847411"/>
          </a:xfrm>
        </p:spPr>
        <p:txBody>
          <a:bodyPr/>
          <a:lstStyle/>
          <a:p>
            <a:pPr marL="0" indent="0">
              <a:buNone/>
            </a:pPr>
            <a:r>
              <a:rPr lang="en-US" sz="4000" b="1" dirty="0">
                <a:solidFill>
                  <a:srgbClr val="005190"/>
                </a:solidFill>
                <a:latin typeface="League Gothic Italic" panose="00000500000000000000" pitchFamily="50" charset="0"/>
              </a:rPr>
              <a:t>ONWARD860</a:t>
            </a:r>
          </a:p>
          <a:p>
            <a:pPr marL="0" indent="0">
              <a:buNone/>
            </a:pPr>
            <a:r>
              <a:rPr lang="en-US" sz="1600" dirty="0">
                <a:latin typeface="Roboto"/>
                <a:ea typeface="Roboto"/>
              </a:rPr>
              <a:t>United Way of Central and Northeastern Connecticut has a </a:t>
            </a:r>
            <a:r>
              <a:rPr lang="en-US" sz="1600" b="1" dirty="0">
                <a:latin typeface="Roboto"/>
                <a:ea typeface="Roboto"/>
              </a:rPr>
              <a:t>bold</a:t>
            </a:r>
            <a:r>
              <a:rPr lang="en-US" sz="1600" dirty="0">
                <a:latin typeface="Roboto"/>
                <a:ea typeface="Roboto"/>
              </a:rPr>
              <a:t> vision for the future – </a:t>
            </a:r>
            <a:r>
              <a:rPr lang="en-US" sz="1600" b="1" dirty="0">
                <a:solidFill>
                  <a:srgbClr val="005190"/>
                </a:solidFill>
                <a:latin typeface="Roboto"/>
                <a:ea typeface="Roboto"/>
              </a:rPr>
              <a:t>Onward860</a:t>
            </a:r>
            <a:r>
              <a:rPr lang="en-US" sz="1600" dirty="0">
                <a:latin typeface="Roboto"/>
                <a:ea typeface="Roboto"/>
              </a:rPr>
              <a:t> – which is built on insights and feedback from our community; a century of service, a belief in a better future for our region; and, equity at our core. </a:t>
            </a:r>
          </a:p>
          <a:p>
            <a:pPr marL="0" indent="0">
              <a:buNone/>
            </a:pPr>
            <a:endParaRPr lang="en-US" sz="1600" dirty="0">
              <a:latin typeface="Roboto"/>
              <a:ea typeface="Roboto"/>
            </a:endParaRPr>
          </a:p>
          <a:p>
            <a:pPr marL="0" indent="0">
              <a:buNone/>
            </a:pPr>
            <a:r>
              <a:rPr lang="en-US" sz="1600" dirty="0">
                <a:ea typeface="Roboto"/>
              </a:rPr>
              <a:t>Our approach involves:</a:t>
            </a:r>
          </a:p>
          <a:p>
            <a:r>
              <a:rPr lang="en-US" sz="1600" b="1" dirty="0">
                <a:ea typeface="Roboto"/>
              </a:rPr>
              <a:t>Aligning</a:t>
            </a:r>
            <a:r>
              <a:rPr lang="en-US" sz="1600" dirty="0">
                <a:ea typeface="Roboto"/>
              </a:rPr>
              <a:t> community, corporate, government and philanthropic partners to end poverty</a:t>
            </a:r>
          </a:p>
          <a:p>
            <a:r>
              <a:rPr lang="en-US" sz="1600" b="1" dirty="0">
                <a:ea typeface="Roboto"/>
              </a:rPr>
              <a:t>Leveraging</a:t>
            </a:r>
            <a:r>
              <a:rPr lang="en-US" sz="1600" dirty="0">
                <a:ea typeface="Roboto"/>
              </a:rPr>
              <a:t> 100 years of expertise, experience, data, community voice and resources to deepen impact</a:t>
            </a:r>
          </a:p>
          <a:p>
            <a:r>
              <a:rPr lang="en-US" sz="1600" b="1" dirty="0">
                <a:ea typeface="Roboto"/>
              </a:rPr>
              <a:t>Connecting</a:t>
            </a:r>
            <a:r>
              <a:rPr lang="en-US" sz="1600" dirty="0">
                <a:ea typeface="Roboto"/>
              </a:rPr>
              <a:t> people with resources and opportunities to make a difference</a:t>
            </a:r>
          </a:p>
          <a:p>
            <a:r>
              <a:rPr lang="en-US" sz="1600" b="1" dirty="0">
                <a:ea typeface="Roboto"/>
              </a:rPr>
              <a:t>Transforming</a:t>
            </a:r>
            <a:r>
              <a:rPr lang="en-US" sz="1600" dirty="0">
                <a:ea typeface="Roboto"/>
              </a:rPr>
              <a:t> the future with game-changing solutions and partnerships</a:t>
            </a:r>
          </a:p>
        </p:txBody>
      </p:sp>
      <p:sp>
        <p:nvSpPr>
          <p:cNvPr id="5" name="Rectangle 4">
            <a:extLst>
              <a:ext uri="{FF2B5EF4-FFF2-40B4-BE49-F238E27FC236}">
                <a16:creationId xmlns:a16="http://schemas.microsoft.com/office/drawing/2014/main" id="{07FE33C1-0C65-A548-B9E8-3C9DA6DF2924}"/>
              </a:ext>
            </a:extLst>
          </p:cNvPr>
          <p:cNvSpPr/>
          <p:nvPr/>
        </p:nvSpPr>
        <p:spPr>
          <a:xfrm>
            <a:off x="0" y="802986"/>
            <a:ext cx="370703" cy="38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746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524700" y="539028"/>
            <a:ext cx="9355500" cy="489600"/>
          </a:xfrm>
        </p:spPr>
        <p:txBody>
          <a:bodyPr/>
          <a:lstStyle/>
          <a:p>
            <a:r>
              <a:rPr lang="en-US" sz="3300" dirty="0">
                <a:solidFill>
                  <a:srgbClr val="005190"/>
                </a:solidFill>
              </a:rPr>
              <a:t>STORY OF IMPACT</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a:xfrm>
            <a:off x="356235" y="1888875"/>
            <a:ext cx="9060479" cy="690098"/>
          </a:xfrm>
        </p:spPr>
        <p:txBody>
          <a:bodyPr/>
          <a:lstStyle/>
          <a:p>
            <a:pPr algn="ctr"/>
            <a:r>
              <a:rPr lang="en-US" dirty="0">
                <a:ea typeface="Roboto" panose="02000000000000000000" pitchFamily="2" charset="0"/>
                <a:cs typeface="Arial" panose="020B0604020202020204" pitchFamily="34" charset="0"/>
              </a:rPr>
              <a:t>For 100 years, United Way of Central and Northeastern Connecticut has closed literacy gaps and created opportunities for children to succeed in school and beyond. </a:t>
            </a:r>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356400" y="3072696"/>
            <a:ext cx="4514400" cy="297000"/>
          </a:xfrm>
        </p:spPr>
        <p:txBody>
          <a:bodyPr/>
          <a:lstStyle/>
          <a:p>
            <a:r>
              <a:rPr lang="en-US" sz="1800" dirty="0">
                <a:latin typeface="Roboto"/>
                <a:ea typeface="Roboto"/>
              </a:rPr>
              <a:t>Dolly Parton’s Imagination Library</a:t>
            </a:r>
            <a:endParaRPr lang="en-US" sz="1800" dirty="0">
              <a:ea typeface="Roboto"/>
            </a:endParaRP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356400" y="3491658"/>
            <a:ext cx="4906716" cy="1810623"/>
          </a:xfrm>
        </p:spPr>
        <p:txBody>
          <a:bodyPr/>
          <a:lstStyle/>
          <a:p>
            <a:pPr marL="0" indent="0">
              <a:buNone/>
            </a:pPr>
            <a:r>
              <a:rPr lang="en-US" dirty="0"/>
              <a:t>Dolly Parton’s Imagination Library, a United Way-operated initiative, is a no-cost subscription program that provides one book per month to local children ages birth to five. Jennifer registered her two sons, Gabriel (2) and Michael (4), who get excited each time they see their names on the mailing labels and are quick to point out their favorite parts of the stories. </a:t>
            </a:r>
          </a:p>
          <a:p>
            <a:pPr marL="0" indent="0">
              <a:buNone/>
            </a:pPr>
            <a:r>
              <a:rPr lang="en-US" i="1" dirty="0"/>
              <a:t>“I carry Imagination Library books with me …. since they are guaranteed to hold [my sons’] attention. I have noticed their interest in books increased since they began receiving books from the Imagination Library program,” </a:t>
            </a:r>
            <a:br>
              <a:rPr lang="en-US" i="1" dirty="0"/>
            </a:br>
            <a:r>
              <a:rPr lang="en-US" i="1" dirty="0"/>
              <a:t>reported Jennifer. </a:t>
            </a: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3</a:t>
            </a:fld>
            <a:endParaRPr lang="en-US"/>
          </a:p>
        </p:txBody>
      </p:sp>
      <p:sp>
        <p:nvSpPr>
          <p:cNvPr id="7" name="TextBox 6">
            <a:extLst>
              <a:ext uri="{FF2B5EF4-FFF2-40B4-BE49-F238E27FC236}">
                <a16:creationId xmlns:a16="http://schemas.microsoft.com/office/drawing/2014/main" id="{97D8BCC5-BDD5-4059-B87E-FD7106240FA1}"/>
              </a:ext>
            </a:extLst>
          </p:cNvPr>
          <p:cNvSpPr txBox="1"/>
          <p:nvPr/>
        </p:nvSpPr>
        <p:spPr>
          <a:xfrm>
            <a:off x="2618902" y="989724"/>
            <a:ext cx="4022299" cy="584775"/>
          </a:xfrm>
          <a:prstGeom prst="rect">
            <a:avLst/>
          </a:prstGeom>
          <a:solidFill>
            <a:schemeClr val="tx1"/>
          </a:solidFill>
        </p:spPr>
        <p:txBody>
          <a:bodyPr wrap="square" lIns="91440" tIns="45720" rIns="91440" bIns="45720" rtlCol="0" anchor="t">
            <a:spAutoFit/>
          </a:bodyPr>
          <a:lstStyle/>
          <a:p>
            <a:pPr algn="ctr"/>
            <a:r>
              <a:rPr lang="en-US" sz="1600" b="1">
                <a:solidFill>
                  <a:schemeClr val="bg1"/>
                </a:solidFill>
                <a:latin typeface="Roboto"/>
                <a:ea typeface="Roboto"/>
              </a:rPr>
              <a:t>Customize success story based on cause the company cares about most</a:t>
            </a:r>
            <a:endParaRPr lang="en-US" sz="1600">
              <a:solidFill>
                <a:schemeClr val="bg1"/>
              </a:solidFill>
            </a:endParaRPr>
          </a:p>
        </p:txBody>
      </p:sp>
      <p:sp>
        <p:nvSpPr>
          <p:cNvPr id="13" name="Rectangle 12">
            <a:extLst>
              <a:ext uri="{FF2B5EF4-FFF2-40B4-BE49-F238E27FC236}">
                <a16:creationId xmlns:a16="http://schemas.microsoft.com/office/drawing/2014/main" id="{4D27FC3E-F786-8F49-AF08-B3E2492250D5}"/>
              </a:ext>
            </a:extLst>
          </p:cNvPr>
          <p:cNvSpPr/>
          <p:nvPr/>
        </p:nvSpPr>
        <p:spPr>
          <a:xfrm>
            <a:off x="0" y="542870"/>
            <a:ext cx="370703" cy="38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erson and two children sitting on a bench&#10;&#10;Description automatically generated">
            <a:extLst>
              <a:ext uri="{FF2B5EF4-FFF2-40B4-BE49-F238E27FC236}">
                <a16:creationId xmlns:a16="http://schemas.microsoft.com/office/drawing/2014/main" id="{FCBA951E-FFFC-3AAF-45B4-36B9C4DC92C4}"/>
              </a:ext>
            </a:extLst>
          </p:cNvPr>
          <p:cNvPicPr>
            <a:picLocks noChangeAspect="1"/>
          </p:cNvPicPr>
          <p:nvPr/>
        </p:nvPicPr>
        <p:blipFill rotWithShape="1">
          <a:blip r:embed="rId2"/>
          <a:srcRect l="19873" t="10759" r="3544"/>
          <a:stretch/>
        </p:blipFill>
        <p:spPr>
          <a:xfrm>
            <a:off x="5518383" y="3369696"/>
            <a:ext cx="4183617" cy="36563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8837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C0F708F-5849-444C-AACA-DAB157C6C1BE}"/>
              </a:ext>
            </a:extLst>
          </p:cNvPr>
          <p:cNvSpPr>
            <a:spLocks noGrp="1"/>
          </p:cNvSpPr>
          <p:nvPr>
            <p:ph type="title"/>
          </p:nvPr>
        </p:nvSpPr>
        <p:spPr>
          <a:xfrm>
            <a:off x="536366" y="549986"/>
            <a:ext cx="7364901" cy="356400"/>
          </a:xfrm>
        </p:spPr>
        <p:txBody>
          <a:bodyPr/>
          <a:lstStyle/>
          <a:p>
            <a:r>
              <a:rPr lang="en-US" sz="3300" spc="0" dirty="0">
                <a:solidFill>
                  <a:srgbClr val="005190"/>
                </a:solidFill>
                <a:latin typeface="League Gothic"/>
              </a:rPr>
              <a:t>A MESSAGE FROM UNITED WAY’S PRESIDENT AND CEO</a:t>
            </a:r>
          </a:p>
        </p:txBody>
      </p:sp>
      <p:sp>
        <p:nvSpPr>
          <p:cNvPr id="9" name="Slide Number Placeholder 8">
            <a:extLst>
              <a:ext uri="{FF2B5EF4-FFF2-40B4-BE49-F238E27FC236}">
                <a16:creationId xmlns:a16="http://schemas.microsoft.com/office/drawing/2014/main" id="{BB13D71E-4ACF-F242-80E7-6493E720A823}"/>
              </a:ext>
            </a:extLst>
          </p:cNvPr>
          <p:cNvSpPr>
            <a:spLocks noGrp="1"/>
          </p:cNvSpPr>
          <p:nvPr>
            <p:ph type="sldNum" sz="quarter" idx="33"/>
          </p:nvPr>
        </p:nvSpPr>
        <p:spPr>
          <a:xfrm>
            <a:off x="9702000" y="7352286"/>
            <a:ext cx="356400" cy="356400"/>
          </a:xfrm>
        </p:spPr>
        <p:txBody>
          <a:bodyPr anchor="ctr">
            <a:normAutofit/>
          </a:bodyPr>
          <a:lstStyle/>
          <a:p>
            <a:pPr>
              <a:spcAft>
                <a:spcPts val="495"/>
              </a:spcAft>
            </a:pPr>
            <a:fld id="{19B51A1E-902D-48AF-9020-955120F399B6}" type="slidenum">
              <a:rPr lang="en-US" noProof="0" smtClean="0"/>
              <a:pPr>
                <a:spcAft>
                  <a:spcPts val="495"/>
                </a:spcAft>
              </a:pPr>
              <a:t>4</a:t>
            </a:fld>
            <a:endParaRPr lang="en-US" noProof="0"/>
          </a:p>
        </p:txBody>
      </p:sp>
      <p:pic>
        <p:nvPicPr>
          <p:cNvPr id="3" name="Picture 2">
            <a:extLst>
              <a:ext uri="{FF2B5EF4-FFF2-40B4-BE49-F238E27FC236}">
                <a16:creationId xmlns:a16="http://schemas.microsoft.com/office/drawing/2014/main" id="{EEAB653C-BFD2-4115-AA9B-A7D866EC8582}"/>
              </a:ext>
            </a:extLst>
          </p:cNvPr>
          <p:cNvPicPr>
            <a:picLocks noChangeAspect="1"/>
          </p:cNvPicPr>
          <p:nvPr/>
        </p:nvPicPr>
        <p:blipFill>
          <a:blip r:embed="rId2"/>
          <a:srcRect/>
          <a:stretch/>
        </p:blipFill>
        <p:spPr>
          <a:xfrm>
            <a:off x="6748556" y="1755701"/>
            <a:ext cx="3082397" cy="4618112"/>
          </a:xfrm>
          <a:prstGeom prst="rect">
            <a:avLst/>
          </a:prstGeom>
          <a:ln>
            <a:noFill/>
          </a:ln>
          <a:effectLst>
            <a:softEdge rad="112500"/>
          </a:effectLst>
        </p:spPr>
      </p:pic>
      <p:sp>
        <p:nvSpPr>
          <p:cNvPr id="13" name="Content Placeholder 3">
            <a:extLst>
              <a:ext uri="{FF2B5EF4-FFF2-40B4-BE49-F238E27FC236}">
                <a16:creationId xmlns:a16="http://schemas.microsoft.com/office/drawing/2014/main" id="{AF9CD45E-5565-49EE-A3B5-D7FB885EDB64}"/>
              </a:ext>
            </a:extLst>
          </p:cNvPr>
          <p:cNvSpPr txBox="1">
            <a:spLocks/>
          </p:cNvSpPr>
          <p:nvPr/>
        </p:nvSpPr>
        <p:spPr>
          <a:xfrm>
            <a:off x="227447" y="1456373"/>
            <a:ext cx="6336766" cy="5216769"/>
          </a:xfrm>
          <a:prstGeom prst="rect">
            <a:avLst/>
          </a:prstGeom>
        </p:spPr>
        <p:txBody>
          <a:bodyPr vert="horz" lIns="0" tIns="0" rIns="0" bIns="0" rtlCol="0" anchor="ctr">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Roboto" panose="02000000000000000000" pitchFamily="2" charset="0"/>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b="0" i="0" kern="1200">
                <a:solidFill>
                  <a:schemeClr val="tx1">
                    <a:lumMod val="75000"/>
                    <a:lumOff val="25000"/>
                  </a:schemeClr>
                </a:solidFill>
                <a:latin typeface="Roboto" panose="02000000000000000000" pitchFamily="2" charset="0"/>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Roboto" panose="02000000000000000000" pitchFamily="2" charset="0"/>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Roboto" panose="02000000000000000000" pitchFamily="2" charset="0"/>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Roboto"/>
                <a:ea typeface="Roboto"/>
              </a:rPr>
              <a:t>Thank you for your partnership in achieving United Way’s vision to close gaps and create opportunities to make the 860 region an equitable place where everyone succeeds. </a:t>
            </a:r>
          </a:p>
          <a:p>
            <a:pPr marL="0" indent="0">
              <a:buNone/>
            </a:pPr>
            <a:r>
              <a:rPr lang="en-US" sz="1400" dirty="0">
                <a:latin typeface="Roboto"/>
                <a:ea typeface="Roboto"/>
              </a:rPr>
              <a:t>Our centennial marks a critical milestone in our organization’s history, and denotes a time when the community needs United Way more than ever. </a:t>
            </a:r>
            <a:r>
              <a:rPr lang="en-US" sz="1400" dirty="0"/>
              <a:t>We have a tremendous responsibility to create brighter futures for local children, adults and families. As we embrace a century of service to the 860 region, we also have a responsibility to inspire our donors and volunteers to take action. </a:t>
            </a:r>
            <a:endParaRPr lang="en-US" sz="1400" dirty="0">
              <a:latin typeface="Roboto"/>
              <a:ea typeface="Roboto"/>
            </a:endParaRPr>
          </a:p>
          <a:p>
            <a:pPr marL="0" indent="0">
              <a:buNone/>
            </a:pPr>
            <a:r>
              <a:rPr lang="en-US" sz="1400" dirty="0">
                <a:latin typeface="Roboto"/>
                <a:ea typeface="Roboto"/>
              </a:rPr>
              <a:t>As I look ahead, I’m eager to engage stakeholders like you to solve relevant issues. This is vital to United Way’s evolution. Together, we will tailor impact to the most pressing needs of the community. </a:t>
            </a:r>
          </a:p>
          <a:p>
            <a:pPr marL="0" indent="0">
              <a:buNone/>
            </a:pPr>
            <a:r>
              <a:rPr lang="en-US" sz="1400" dirty="0">
                <a:latin typeface="Roboto"/>
                <a:ea typeface="Roboto"/>
              </a:rPr>
              <a:t>My hope is to inspire transformational giving to innovative programs that are game-changing for struggling households. I am here to serve, and I am honored to be leading this United Way at such a monumental time. </a:t>
            </a:r>
          </a:p>
          <a:p>
            <a:pPr marL="0" indent="0">
              <a:buNone/>
            </a:pPr>
            <a:r>
              <a:rPr lang="en-US" sz="1400" dirty="0">
                <a:latin typeface="Roboto"/>
                <a:ea typeface="Roboto"/>
              </a:rPr>
              <a:t>I am excited for the work that we will do together. </a:t>
            </a:r>
            <a:endParaRPr lang="en-US" sz="1400" dirty="0"/>
          </a:p>
          <a:p>
            <a:pPr marL="0" indent="0">
              <a:buNone/>
            </a:pPr>
            <a:r>
              <a:rPr lang="en-US" sz="1400" dirty="0"/>
              <a:t>Sincerely, </a:t>
            </a:r>
            <a:br>
              <a:rPr lang="en-US" sz="1400" dirty="0"/>
            </a:br>
            <a:r>
              <a:rPr lang="en-US" sz="1400" dirty="0"/>
              <a:t>Eric Harrison</a:t>
            </a:r>
          </a:p>
        </p:txBody>
      </p:sp>
      <p:sp>
        <p:nvSpPr>
          <p:cNvPr id="7" name="Rectangle 6">
            <a:extLst>
              <a:ext uri="{FF2B5EF4-FFF2-40B4-BE49-F238E27FC236}">
                <a16:creationId xmlns:a16="http://schemas.microsoft.com/office/drawing/2014/main" id="{635A429F-24E2-E548-BB2A-0BC934567414}"/>
              </a:ext>
            </a:extLst>
          </p:cNvPr>
          <p:cNvSpPr/>
          <p:nvPr/>
        </p:nvSpPr>
        <p:spPr>
          <a:xfrm>
            <a:off x="0" y="523326"/>
            <a:ext cx="370703" cy="38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456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C0F708F-5849-444C-AACA-DAB157C6C1BE}"/>
              </a:ext>
            </a:extLst>
          </p:cNvPr>
          <p:cNvSpPr>
            <a:spLocks noGrp="1"/>
          </p:cNvSpPr>
          <p:nvPr>
            <p:ph type="title"/>
          </p:nvPr>
        </p:nvSpPr>
        <p:spPr>
          <a:xfrm>
            <a:off x="566465" y="371786"/>
            <a:ext cx="7364901" cy="356400"/>
          </a:xfrm>
        </p:spPr>
        <p:txBody>
          <a:bodyPr/>
          <a:lstStyle/>
          <a:p>
            <a:r>
              <a:rPr lang="en-US" sz="3300" spc="0" dirty="0">
                <a:solidFill>
                  <a:srgbClr val="005190"/>
                </a:solidFill>
              </a:rPr>
              <a:t>[COMPANY NAME] IMPACT REPORT</a:t>
            </a:r>
          </a:p>
        </p:txBody>
      </p:sp>
      <p:sp>
        <p:nvSpPr>
          <p:cNvPr id="9" name="Slide Number Placeholder 8">
            <a:extLst>
              <a:ext uri="{FF2B5EF4-FFF2-40B4-BE49-F238E27FC236}">
                <a16:creationId xmlns:a16="http://schemas.microsoft.com/office/drawing/2014/main" id="{BB13D71E-4ACF-F242-80E7-6493E720A823}"/>
              </a:ext>
            </a:extLst>
          </p:cNvPr>
          <p:cNvSpPr>
            <a:spLocks noGrp="1"/>
          </p:cNvSpPr>
          <p:nvPr>
            <p:ph type="sldNum" sz="quarter" idx="33"/>
          </p:nvPr>
        </p:nvSpPr>
        <p:spPr>
          <a:xfrm>
            <a:off x="9702000" y="7384776"/>
            <a:ext cx="356400" cy="356400"/>
          </a:xfrm>
        </p:spPr>
        <p:txBody>
          <a:bodyPr anchor="ctr">
            <a:normAutofit/>
          </a:bodyPr>
          <a:lstStyle/>
          <a:p>
            <a:pPr>
              <a:spcAft>
                <a:spcPts val="495"/>
              </a:spcAft>
            </a:pPr>
            <a:fld id="{19B51A1E-902D-48AF-9020-955120F399B6}" type="slidenum">
              <a:rPr lang="en-US" noProof="0" smtClean="0"/>
              <a:pPr>
                <a:spcAft>
                  <a:spcPts val="495"/>
                </a:spcAft>
              </a:pPr>
              <a:t>5</a:t>
            </a:fld>
            <a:endParaRPr lang="en-US" noProof="0"/>
          </a:p>
        </p:txBody>
      </p:sp>
      <p:sp>
        <p:nvSpPr>
          <p:cNvPr id="13" name="Content Placeholder 3">
            <a:extLst>
              <a:ext uri="{FF2B5EF4-FFF2-40B4-BE49-F238E27FC236}">
                <a16:creationId xmlns:a16="http://schemas.microsoft.com/office/drawing/2014/main" id="{AF9CD45E-5565-49EE-A3B5-D7FB885EDB64}"/>
              </a:ext>
            </a:extLst>
          </p:cNvPr>
          <p:cNvSpPr txBox="1">
            <a:spLocks/>
          </p:cNvSpPr>
          <p:nvPr/>
        </p:nvSpPr>
        <p:spPr>
          <a:xfrm>
            <a:off x="356400" y="1320288"/>
            <a:ext cx="6924244" cy="4053710"/>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Roboto" panose="02000000000000000000" pitchFamily="2" charset="0"/>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b="0" i="0" kern="1200">
                <a:solidFill>
                  <a:schemeClr val="tx1">
                    <a:lumMod val="75000"/>
                    <a:lumOff val="25000"/>
                  </a:schemeClr>
                </a:solidFill>
                <a:latin typeface="Roboto" panose="02000000000000000000" pitchFamily="2" charset="0"/>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Roboto" panose="02000000000000000000" pitchFamily="2" charset="0"/>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Roboto" panose="02000000000000000000" pitchFamily="2" charset="0"/>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85" dirty="0"/>
              <a:t>[COMPANY NAME] and United Way share a commitment to closing gaps in child literacy, housing, wages and life expectancy to end poverty in all its forms. [COMPANY NAME]’s values of XXXXX, XXXXX and XXXXX carry through in employee and company giving and volunteerism. </a:t>
            </a:r>
          </a:p>
          <a:p>
            <a:r>
              <a:rPr lang="en-US" sz="1485" b="1" dirty="0"/>
              <a:t>VOLUNTEERS:</a:t>
            </a:r>
            <a:br>
              <a:rPr lang="en-US" sz="1485" dirty="0"/>
            </a:br>
            <a:r>
              <a:rPr lang="en-US" sz="1485" dirty="0">
                <a:solidFill>
                  <a:srgbClr val="005190"/>
                </a:solidFill>
              </a:rPr>
              <a:t>[NUMBER] </a:t>
            </a:r>
            <a:r>
              <a:rPr lang="en-US" sz="1485" dirty="0"/>
              <a:t>mobilized, </a:t>
            </a:r>
            <a:r>
              <a:rPr lang="en-US" sz="1485" dirty="0">
                <a:solidFill>
                  <a:srgbClr val="005190"/>
                </a:solidFill>
              </a:rPr>
              <a:t>[NUMBER] </a:t>
            </a:r>
            <a:r>
              <a:rPr lang="en-US" sz="1485" dirty="0"/>
              <a:t>hours</a:t>
            </a:r>
          </a:p>
          <a:p>
            <a:r>
              <a:rPr lang="en-US" sz="1485" b="1" dirty="0"/>
              <a:t>TOTAL INVESTMENT: </a:t>
            </a:r>
            <a:br>
              <a:rPr lang="en-US" sz="1485" dirty="0"/>
            </a:br>
            <a:r>
              <a:rPr lang="en-US" sz="1485" dirty="0">
                <a:solidFill>
                  <a:srgbClr val="005190"/>
                </a:solidFill>
              </a:rPr>
              <a:t>$XXXXX </a:t>
            </a:r>
            <a:r>
              <a:rPr lang="en-US" sz="1485" dirty="0"/>
              <a:t>[Corporate Gift / Company Match / Grants / Employee Giving]</a:t>
            </a:r>
          </a:p>
          <a:p>
            <a:r>
              <a:rPr lang="en-US" sz="1485" b="1" dirty="0"/>
              <a:t>LEADERSHIP DONORS:</a:t>
            </a:r>
            <a:br>
              <a:rPr lang="en-US" sz="1485" dirty="0"/>
            </a:br>
            <a:r>
              <a:rPr lang="en-US" sz="1485" dirty="0">
                <a:solidFill>
                  <a:srgbClr val="005190"/>
                </a:solidFill>
              </a:rPr>
              <a:t>[NUMBER] </a:t>
            </a:r>
            <a:r>
              <a:rPr lang="en-US" sz="1485" dirty="0"/>
              <a:t>United Way Constitution Society</a:t>
            </a:r>
            <a:br>
              <a:rPr lang="en-US" sz="1485" dirty="0"/>
            </a:br>
            <a:r>
              <a:rPr lang="en-US" sz="1485" dirty="0">
                <a:solidFill>
                  <a:srgbClr val="005190"/>
                </a:solidFill>
              </a:rPr>
              <a:t>[NUMBER] </a:t>
            </a:r>
            <a:r>
              <a:rPr lang="en-US" sz="1485" dirty="0"/>
              <a:t>United Way Tocqueville Society </a:t>
            </a:r>
            <a:br>
              <a:rPr lang="en-US" sz="1485" dirty="0"/>
            </a:br>
            <a:r>
              <a:rPr lang="en-US" sz="1485" dirty="0">
                <a:solidFill>
                  <a:srgbClr val="005190"/>
                </a:solidFill>
              </a:rPr>
              <a:t>[NUMBER] </a:t>
            </a:r>
            <a:r>
              <a:rPr lang="en-US" sz="1485" dirty="0"/>
              <a:t>United Way Women of Tocqueville</a:t>
            </a:r>
          </a:p>
          <a:p>
            <a:r>
              <a:rPr lang="en-US" sz="1485" b="1" dirty="0"/>
              <a:t>AFFINITY GROUP MEMBERS: </a:t>
            </a:r>
            <a:br>
              <a:rPr lang="en-US" sz="1485" dirty="0"/>
            </a:br>
            <a:r>
              <a:rPr lang="en-US" sz="1485" dirty="0">
                <a:solidFill>
                  <a:srgbClr val="005190"/>
                </a:solidFill>
              </a:rPr>
              <a:t>[NUMBER] </a:t>
            </a:r>
            <a:r>
              <a:rPr lang="en-US" sz="1485" dirty="0"/>
              <a:t>United Way Emerging Leaders Society</a:t>
            </a:r>
            <a:br>
              <a:rPr lang="en-US" sz="1485" dirty="0"/>
            </a:br>
            <a:r>
              <a:rPr lang="en-US" sz="1485" dirty="0">
                <a:solidFill>
                  <a:srgbClr val="005190"/>
                </a:solidFill>
              </a:rPr>
              <a:t>[NUMBER] </a:t>
            </a:r>
            <a:r>
              <a:rPr lang="en-US" sz="1485" dirty="0"/>
              <a:t>United Way Women United</a:t>
            </a:r>
          </a:p>
          <a:p>
            <a:r>
              <a:rPr lang="en-US" sz="1485" b="1" dirty="0"/>
              <a:t>UNITED WAY BOARD OF DIRECTORS:</a:t>
            </a:r>
            <a:br>
              <a:rPr lang="en-US" sz="1485" dirty="0"/>
            </a:br>
            <a:r>
              <a:rPr lang="en-US" sz="1485" dirty="0">
                <a:solidFill>
                  <a:srgbClr val="005190"/>
                </a:solidFill>
              </a:rPr>
              <a:t>[INSERT NAME]</a:t>
            </a:r>
          </a:p>
          <a:p>
            <a:r>
              <a:rPr lang="en-US" sz="1485" b="1" dirty="0"/>
              <a:t>SPONSORSHIPS:</a:t>
            </a:r>
            <a:br>
              <a:rPr lang="en-US" sz="1485" dirty="0"/>
            </a:br>
            <a:r>
              <a:rPr lang="en-US" sz="1485" dirty="0">
                <a:solidFill>
                  <a:srgbClr val="005190"/>
                </a:solidFill>
              </a:rPr>
              <a:t>$XXXXX </a:t>
            </a:r>
            <a:r>
              <a:rPr lang="en-US" sz="1485" dirty="0"/>
              <a:t>[EVENT(S) SUPPORTED]</a:t>
            </a:r>
          </a:p>
        </p:txBody>
      </p:sp>
      <p:sp>
        <p:nvSpPr>
          <p:cNvPr id="8" name="TextBox 7">
            <a:extLst>
              <a:ext uri="{FF2B5EF4-FFF2-40B4-BE49-F238E27FC236}">
                <a16:creationId xmlns:a16="http://schemas.microsoft.com/office/drawing/2014/main" id="{7B5CD6F4-50BC-4CAC-A789-1AC9F10138E1}"/>
              </a:ext>
            </a:extLst>
          </p:cNvPr>
          <p:cNvSpPr txBox="1"/>
          <p:nvPr/>
        </p:nvSpPr>
        <p:spPr>
          <a:xfrm>
            <a:off x="7802097" y="2896950"/>
            <a:ext cx="2078103" cy="3326295"/>
          </a:xfrm>
          <a:prstGeom prst="rect">
            <a:avLst/>
          </a:prstGeom>
          <a:solidFill>
            <a:schemeClr val="tx1"/>
          </a:solidFill>
        </p:spPr>
        <p:txBody>
          <a:bodyPr wrap="square" rtlCol="0">
            <a:spAutoFit/>
          </a:bodyPr>
          <a:lstStyle/>
          <a:p>
            <a:pPr algn="ctr"/>
            <a:r>
              <a:rPr lang="en-US" sz="2640" b="1">
                <a:solidFill>
                  <a:schemeClr val="bg1"/>
                </a:solidFill>
                <a:latin typeface="Roboto" panose="02000000000000000000" pitchFamily="2" charset="0"/>
                <a:ea typeface="Roboto" panose="02000000000000000000" pitchFamily="2" charset="0"/>
              </a:rPr>
              <a:t>INSERT COMPANY LOGO HERE</a:t>
            </a:r>
          </a:p>
          <a:p>
            <a:pPr algn="ctr"/>
            <a:endParaRPr lang="en-US" sz="2640" b="1">
              <a:solidFill>
                <a:schemeClr val="bg1"/>
              </a:solidFill>
              <a:latin typeface="Roboto" panose="02000000000000000000" pitchFamily="2" charset="0"/>
              <a:ea typeface="Roboto" panose="02000000000000000000" pitchFamily="2" charset="0"/>
            </a:endParaRPr>
          </a:p>
          <a:p>
            <a:pPr algn="ctr"/>
            <a:r>
              <a:rPr lang="en-US" sz="2640" b="1">
                <a:solidFill>
                  <a:schemeClr val="bg1"/>
                </a:solidFill>
                <a:latin typeface="Roboto" panose="02000000000000000000" pitchFamily="2" charset="0"/>
                <a:ea typeface="Roboto" panose="02000000000000000000" pitchFamily="2" charset="0"/>
              </a:rPr>
              <a:t>INSERT COMPANY PICTURE HERE</a:t>
            </a:r>
          </a:p>
        </p:txBody>
      </p:sp>
      <p:sp>
        <p:nvSpPr>
          <p:cNvPr id="7" name="Rectangle 6">
            <a:extLst>
              <a:ext uri="{FF2B5EF4-FFF2-40B4-BE49-F238E27FC236}">
                <a16:creationId xmlns:a16="http://schemas.microsoft.com/office/drawing/2014/main" id="{C79A861A-3152-B240-8A68-05035BF0B4E7}"/>
              </a:ext>
            </a:extLst>
          </p:cNvPr>
          <p:cNvSpPr/>
          <p:nvPr/>
        </p:nvSpPr>
        <p:spPr>
          <a:xfrm>
            <a:off x="0" y="345126"/>
            <a:ext cx="370703" cy="38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8205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C0F708F-5849-444C-AACA-DAB157C6C1BE}"/>
              </a:ext>
            </a:extLst>
          </p:cNvPr>
          <p:cNvSpPr>
            <a:spLocks noGrp="1"/>
          </p:cNvSpPr>
          <p:nvPr>
            <p:ph type="title"/>
          </p:nvPr>
        </p:nvSpPr>
        <p:spPr>
          <a:xfrm>
            <a:off x="455257" y="586629"/>
            <a:ext cx="7364901" cy="356400"/>
          </a:xfrm>
        </p:spPr>
        <p:txBody>
          <a:bodyPr/>
          <a:lstStyle/>
          <a:p>
            <a:r>
              <a:rPr lang="en-US" sz="3300" spc="0" dirty="0">
                <a:solidFill>
                  <a:srgbClr val="005190"/>
                </a:solidFill>
                <a:latin typeface="League Gothic"/>
              </a:rPr>
              <a:t>SAVE THE DATES</a:t>
            </a:r>
            <a:endParaRPr lang="en-US" dirty="0"/>
          </a:p>
        </p:txBody>
      </p:sp>
      <p:sp>
        <p:nvSpPr>
          <p:cNvPr id="9" name="Slide Number Placeholder 8">
            <a:extLst>
              <a:ext uri="{FF2B5EF4-FFF2-40B4-BE49-F238E27FC236}">
                <a16:creationId xmlns:a16="http://schemas.microsoft.com/office/drawing/2014/main" id="{BB13D71E-4ACF-F242-80E7-6493E720A823}"/>
              </a:ext>
            </a:extLst>
          </p:cNvPr>
          <p:cNvSpPr>
            <a:spLocks noGrp="1"/>
          </p:cNvSpPr>
          <p:nvPr>
            <p:ph type="sldNum" sz="quarter" idx="33"/>
          </p:nvPr>
        </p:nvSpPr>
        <p:spPr>
          <a:xfrm>
            <a:off x="9702000" y="7364009"/>
            <a:ext cx="356400" cy="356400"/>
          </a:xfrm>
        </p:spPr>
        <p:txBody>
          <a:bodyPr anchor="ctr">
            <a:normAutofit/>
          </a:bodyPr>
          <a:lstStyle/>
          <a:p>
            <a:pPr>
              <a:spcAft>
                <a:spcPts val="495"/>
              </a:spcAft>
            </a:pPr>
            <a:fld id="{19B51A1E-902D-48AF-9020-955120F399B6}" type="slidenum">
              <a:rPr lang="en-US" noProof="0" smtClean="0"/>
              <a:pPr>
                <a:spcAft>
                  <a:spcPts val="495"/>
                </a:spcAft>
              </a:pPr>
              <a:t>6</a:t>
            </a:fld>
            <a:endParaRPr lang="en-US" noProof="0"/>
          </a:p>
        </p:txBody>
      </p:sp>
      <p:sp>
        <p:nvSpPr>
          <p:cNvPr id="13" name="Content Placeholder 3">
            <a:extLst>
              <a:ext uri="{FF2B5EF4-FFF2-40B4-BE49-F238E27FC236}">
                <a16:creationId xmlns:a16="http://schemas.microsoft.com/office/drawing/2014/main" id="{AF9CD45E-5565-49EE-A3B5-D7FB885EDB64}"/>
              </a:ext>
            </a:extLst>
          </p:cNvPr>
          <p:cNvSpPr txBox="1">
            <a:spLocks/>
          </p:cNvSpPr>
          <p:nvPr/>
        </p:nvSpPr>
        <p:spPr>
          <a:xfrm>
            <a:off x="356400" y="1941611"/>
            <a:ext cx="9345600" cy="4053710"/>
          </a:xfrm>
          <a:prstGeom prst="rect">
            <a:avLst/>
          </a:prstGeom>
        </p:spPr>
        <p:txBody>
          <a:bodyPr vert="horz" lIns="0" tIns="0" rIns="0" bIns="0" rtlCol="0" anchor="ctr">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Roboto" panose="02000000000000000000" pitchFamily="2" charset="0"/>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b="0" i="0" kern="1200">
                <a:solidFill>
                  <a:schemeClr val="tx1">
                    <a:lumMod val="75000"/>
                    <a:lumOff val="25000"/>
                  </a:schemeClr>
                </a:solidFill>
                <a:latin typeface="Roboto" panose="02000000000000000000" pitchFamily="2" charset="0"/>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Roboto" panose="02000000000000000000" pitchFamily="2" charset="0"/>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Roboto" panose="02000000000000000000" pitchFamily="2" charset="0"/>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b="1" dirty="0">
                <a:solidFill>
                  <a:srgbClr val="005190"/>
                </a:solidFill>
                <a:latin typeface="Roboto"/>
                <a:ea typeface="Roboto"/>
              </a:rPr>
              <a:t>Read for the Record</a:t>
            </a:r>
          </a:p>
          <a:p>
            <a:pPr algn="ctr">
              <a:buNone/>
            </a:pPr>
            <a:r>
              <a:rPr lang="en-US" b="1" dirty="0">
                <a:latin typeface="Roboto"/>
                <a:ea typeface="Roboto"/>
              </a:rPr>
              <a:t>October 24, 2024 | Various In-Person Locations</a:t>
            </a:r>
            <a:br>
              <a:rPr lang="en-US" b="1" dirty="0">
                <a:latin typeface="Roboto"/>
                <a:ea typeface="Roboto"/>
              </a:rPr>
            </a:br>
            <a:endParaRPr lang="en-US" b="1" dirty="0">
              <a:latin typeface="Roboto"/>
              <a:ea typeface="Roboto"/>
            </a:endParaRPr>
          </a:p>
          <a:p>
            <a:pPr algn="ctr">
              <a:buNone/>
            </a:pPr>
            <a:r>
              <a:rPr lang="en-US" b="1" dirty="0">
                <a:solidFill>
                  <a:srgbClr val="005190"/>
                </a:solidFill>
                <a:latin typeface="Roboto"/>
                <a:ea typeface="Roboto"/>
              </a:rPr>
              <a:t>FOX61 and United Way </a:t>
            </a:r>
            <a:r>
              <a:rPr lang="en-US" b="1" dirty="0" err="1">
                <a:solidFill>
                  <a:srgbClr val="005190"/>
                </a:solidFill>
                <a:latin typeface="Roboto"/>
                <a:ea typeface="Roboto"/>
              </a:rPr>
              <a:t>ImpaCT</a:t>
            </a:r>
            <a:r>
              <a:rPr lang="en-US" b="1" dirty="0">
                <a:solidFill>
                  <a:srgbClr val="005190"/>
                </a:solidFill>
                <a:latin typeface="Roboto"/>
                <a:ea typeface="Roboto"/>
              </a:rPr>
              <a:t> Awards</a:t>
            </a:r>
            <a:br>
              <a:rPr lang="en-US" b="1" dirty="0">
                <a:latin typeface="Roboto"/>
                <a:ea typeface="Roboto"/>
              </a:rPr>
            </a:br>
            <a:r>
              <a:rPr lang="en-US" b="1" dirty="0">
                <a:latin typeface="Roboto"/>
                <a:ea typeface="Roboto"/>
              </a:rPr>
              <a:t>October 25, 2024 | Hartford Marriott Downtown</a:t>
            </a:r>
          </a:p>
          <a:p>
            <a:pPr algn="ctr">
              <a:buNone/>
            </a:pPr>
            <a:endParaRPr lang="en-US" b="1" dirty="0">
              <a:latin typeface="Roboto"/>
              <a:ea typeface="Roboto"/>
            </a:endParaRPr>
          </a:p>
          <a:p>
            <a:pPr algn="ctr">
              <a:buNone/>
            </a:pPr>
            <a:r>
              <a:rPr lang="en-US" b="1" dirty="0">
                <a:solidFill>
                  <a:srgbClr val="005190"/>
                </a:solidFill>
                <a:latin typeface="Roboto"/>
                <a:ea typeface="Roboto"/>
              </a:rPr>
              <a:t>United Way Centennial Gala</a:t>
            </a:r>
            <a:br>
              <a:rPr lang="en-US" b="1" dirty="0">
                <a:latin typeface="Roboto"/>
                <a:ea typeface="Roboto"/>
              </a:rPr>
            </a:br>
            <a:r>
              <a:rPr lang="en-US" b="1" dirty="0">
                <a:latin typeface="Roboto"/>
                <a:ea typeface="Roboto"/>
              </a:rPr>
              <a:t>December 14, 2024 | Connecticut Convention Center</a:t>
            </a:r>
          </a:p>
          <a:p>
            <a:pPr algn="ctr">
              <a:buNone/>
            </a:pPr>
            <a:endParaRPr lang="en-US" b="1" dirty="0">
              <a:latin typeface="Roboto"/>
              <a:ea typeface="Roboto"/>
            </a:endParaRPr>
          </a:p>
          <a:p>
            <a:pPr algn="ctr">
              <a:buNone/>
            </a:pPr>
            <a:r>
              <a:rPr lang="en-US" dirty="0">
                <a:latin typeface="Roboto"/>
                <a:ea typeface="Roboto"/>
              </a:rPr>
              <a:t>Visit </a:t>
            </a:r>
            <a:r>
              <a:rPr lang="en-US" dirty="0">
                <a:solidFill>
                  <a:srgbClr val="005190"/>
                </a:solidFill>
                <a:latin typeface="Roboto"/>
                <a:ea typeface="Roboto"/>
                <a:hlinkClick r:id="rId2">
                  <a:extLst>
                    <a:ext uri="{A12FA001-AC4F-418D-AE19-62706E023703}">
                      <ahyp:hlinkClr xmlns:ahyp="http://schemas.microsoft.com/office/drawing/2018/hyperlinkcolor" val="tx"/>
                    </a:ext>
                  </a:extLst>
                </a:hlinkClick>
              </a:rPr>
              <a:t>unitedwayinc.org/events</a:t>
            </a:r>
            <a:r>
              <a:rPr lang="en-US" dirty="0">
                <a:solidFill>
                  <a:srgbClr val="005190"/>
                </a:solidFill>
                <a:latin typeface="Roboto"/>
                <a:ea typeface="Roboto"/>
              </a:rPr>
              <a:t> </a:t>
            </a:r>
            <a:r>
              <a:rPr lang="en-US" dirty="0">
                <a:latin typeface="Roboto"/>
                <a:ea typeface="Roboto"/>
              </a:rPr>
              <a:t>to stay up to date!</a:t>
            </a:r>
            <a:endParaRPr lang="en-US" dirty="0"/>
          </a:p>
        </p:txBody>
      </p:sp>
      <p:sp>
        <p:nvSpPr>
          <p:cNvPr id="6" name="Rectangle 5">
            <a:extLst>
              <a:ext uri="{FF2B5EF4-FFF2-40B4-BE49-F238E27FC236}">
                <a16:creationId xmlns:a16="http://schemas.microsoft.com/office/drawing/2014/main" id="{C0967861-741D-5442-83CA-D1A88CF4EDB5}"/>
              </a:ext>
            </a:extLst>
          </p:cNvPr>
          <p:cNvSpPr/>
          <p:nvPr/>
        </p:nvSpPr>
        <p:spPr>
          <a:xfrm>
            <a:off x="0" y="535255"/>
            <a:ext cx="370703" cy="38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2115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a:extLst>
              <a:ext uri="{FF2B5EF4-FFF2-40B4-BE49-F238E27FC236}">
                <a16:creationId xmlns:a16="http://schemas.microsoft.com/office/drawing/2014/main" id="{AAB6EE12-FEF8-FB41-A909-0DA61D7725C7}"/>
              </a:ext>
            </a:extLst>
          </p:cNvPr>
          <p:cNvPicPr>
            <a:picLocks noGrp="1" noChangeAspect="1"/>
          </p:cNvPicPr>
          <p:nvPr>
            <p:ph type="pic" sz="quarter" idx="10"/>
          </p:nvPr>
        </p:nvPicPr>
        <p:blipFill rotWithShape="1">
          <a:blip r:embed="rId2"/>
          <a:srcRect l="9152" t="13769" r="3672" b="14772"/>
          <a:stretch/>
        </p:blipFill>
        <p:spPr>
          <a:xfrm>
            <a:off x="198839" y="1469909"/>
            <a:ext cx="7302847" cy="3990814"/>
          </a:xfrm>
        </p:spPr>
      </p:pic>
      <p:sp>
        <p:nvSpPr>
          <p:cNvPr id="14" name="Title 13">
            <a:extLst>
              <a:ext uri="{FF2B5EF4-FFF2-40B4-BE49-F238E27FC236}">
                <a16:creationId xmlns:a16="http://schemas.microsoft.com/office/drawing/2014/main" id="{6C38D7A9-9299-4108-BB08-026F4B9CAE7B}"/>
              </a:ext>
            </a:extLst>
          </p:cNvPr>
          <p:cNvSpPr>
            <a:spLocks noGrp="1"/>
          </p:cNvSpPr>
          <p:nvPr>
            <p:ph type="ctrTitle"/>
          </p:nvPr>
        </p:nvSpPr>
        <p:spPr>
          <a:xfrm>
            <a:off x="7487221" y="3365917"/>
            <a:ext cx="2571179" cy="836289"/>
          </a:xfrm>
        </p:spPr>
        <p:txBody>
          <a:bodyPr/>
          <a:lstStyle/>
          <a:p>
            <a:r>
              <a:rPr lang="en-US" dirty="0"/>
              <a:t>THANK YOU!</a:t>
            </a:r>
          </a:p>
        </p:txBody>
      </p:sp>
      <p:sp>
        <p:nvSpPr>
          <p:cNvPr id="12" name="Slide Number Placeholder 11">
            <a:extLst>
              <a:ext uri="{FF2B5EF4-FFF2-40B4-BE49-F238E27FC236}">
                <a16:creationId xmlns:a16="http://schemas.microsoft.com/office/drawing/2014/main" id="{91814EC9-246A-4C6E-941E-5774FE72F08E}"/>
              </a:ext>
            </a:extLst>
          </p:cNvPr>
          <p:cNvSpPr>
            <a:spLocks noGrp="1"/>
          </p:cNvSpPr>
          <p:nvPr>
            <p:ph type="sldNum" sz="quarter" idx="20"/>
          </p:nvPr>
        </p:nvSpPr>
        <p:spPr>
          <a:solidFill>
            <a:schemeClr val="tx1">
              <a:lumMod val="95000"/>
              <a:lumOff val="5000"/>
            </a:schemeClr>
          </a:solidFill>
        </p:spPr>
        <p:txBody>
          <a:bodyPr/>
          <a:lstStyle/>
          <a:p>
            <a:fld id="{19B51A1E-902D-48AF-9020-955120F399B6}" type="slidenum">
              <a:rPr lang="en-US" smtClean="0"/>
              <a:pPr/>
              <a:t>7</a:t>
            </a:fld>
            <a:endParaRPr lang="en-US"/>
          </a:p>
        </p:txBody>
      </p:sp>
      <p:pic>
        <p:nvPicPr>
          <p:cNvPr id="22" name="Picture 21">
            <a:extLst>
              <a:ext uri="{FF2B5EF4-FFF2-40B4-BE49-F238E27FC236}">
                <a16:creationId xmlns:a16="http://schemas.microsoft.com/office/drawing/2014/main" id="{4F06222D-8473-EB45-9453-57CE6967C9D6}"/>
              </a:ext>
            </a:extLst>
          </p:cNvPr>
          <p:cNvPicPr>
            <a:picLocks noChangeAspect="1"/>
          </p:cNvPicPr>
          <p:nvPr/>
        </p:nvPicPr>
        <p:blipFill>
          <a:blip r:embed="rId3"/>
          <a:srcRect/>
          <a:stretch/>
        </p:blipFill>
        <p:spPr>
          <a:xfrm>
            <a:off x="7768530" y="6138671"/>
            <a:ext cx="1815250" cy="1571794"/>
          </a:xfrm>
          <a:prstGeom prst="rect">
            <a:avLst/>
          </a:prstGeom>
          <a:solidFill>
            <a:schemeClr val="bg1"/>
          </a:solidFill>
        </p:spPr>
      </p:pic>
      <p:sp>
        <p:nvSpPr>
          <p:cNvPr id="7" name="TextBox 6">
            <a:extLst>
              <a:ext uri="{FF2B5EF4-FFF2-40B4-BE49-F238E27FC236}">
                <a16:creationId xmlns:a16="http://schemas.microsoft.com/office/drawing/2014/main" id="{4046694E-4424-4143-AF0B-21E87CBD3F41}"/>
              </a:ext>
            </a:extLst>
          </p:cNvPr>
          <p:cNvSpPr txBox="1"/>
          <p:nvPr/>
        </p:nvSpPr>
        <p:spPr>
          <a:xfrm>
            <a:off x="104371" y="1149052"/>
            <a:ext cx="7900844" cy="320857"/>
          </a:xfrm>
          <a:prstGeom prst="rect">
            <a:avLst/>
          </a:prstGeom>
          <a:solidFill>
            <a:schemeClr val="tx1"/>
          </a:solidFill>
        </p:spPr>
        <p:txBody>
          <a:bodyPr wrap="square" rtlCol="0">
            <a:spAutoFit/>
          </a:bodyPr>
          <a:lstStyle/>
          <a:p>
            <a:pPr algn="ctr"/>
            <a:r>
              <a:rPr lang="en-US" sz="1485" b="1">
                <a:solidFill>
                  <a:schemeClr val="bg1"/>
                </a:solidFill>
                <a:latin typeface="Roboto" panose="02000000000000000000" pitchFamily="2" charset="0"/>
                <a:ea typeface="Roboto" panose="02000000000000000000" pitchFamily="2" charset="0"/>
              </a:rPr>
              <a:t>THIS IMAGE IS A DEFAULT. PLEASE CUSTOMIZE WITH A COMPANY-SPECIFIC ONE.</a:t>
            </a:r>
          </a:p>
        </p:txBody>
      </p:sp>
      <p:sp>
        <p:nvSpPr>
          <p:cNvPr id="8" name="Content Placeholder 3">
            <a:extLst>
              <a:ext uri="{FF2B5EF4-FFF2-40B4-BE49-F238E27FC236}">
                <a16:creationId xmlns:a16="http://schemas.microsoft.com/office/drawing/2014/main" id="{8BDBA2C0-F909-B54B-981D-2A0C8E51BAF6}"/>
              </a:ext>
            </a:extLst>
          </p:cNvPr>
          <p:cNvSpPr txBox="1">
            <a:spLocks/>
          </p:cNvSpPr>
          <p:nvPr/>
        </p:nvSpPr>
        <p:spPr>
          <a:xfrm>
            <a:off x="-572790" y="2943688"/>
            <a:ext cx="9345600" cy="251703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Roboto" panose="02000000000000000000" pitchFamily="2" charset="0"/>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b="0" i="0" kern="1200">
                <a:solidFill>
                  <a:schemeClr val="tx1">
                    <a:lumMod val="75000"/>
                    <a:lumOff val="25000"/>
                  </a:schemeClr>
                </a:solidFill>
                <a:latin typeface="Roboto" panose="02000000000000000000" pitchFamily="2" charset="0"/>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Roboto" panose="02000000000000000000" pitchFamily="2" charset="0"/>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Roboto" panose="02000000000000000000" pitchFamily="2" charset="0"/>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145" b="1" dirty="0"/>
          </a:p>
          <a:p>
            <a:pPr marL="0" indent="0" algn="ctr">
              <a:buNone/>
            </a:pPr>
            <a:endParaRPr lang="en-US" sz="2145" b="1" dirty="0"/>
          </a:p>
          <a:p>
            <a:pPr marL="0" indent="0" algn="ctr">
              <a:buNone/>
            </a:pPr>
            <a:endParaRPr lang="en-US" sz="2145" b="1" dirty="0"/>
          </a:p>
          <a:p>
            <a:pPr marL="0" indent="0" algn="ctr">
              <a:buNone/>
            </a:pPr>
            <a:endParaRPr lang="en-US" sz="2145" b="1" dirty="0"/>
          </a:p>
          <a:p>
            <a:pPr marL="0" indent="0" algn="ctr">
              <a:buNone/>
            </a:pPr>
            <a:endParaRPr lang="en-US" sz="2145" b="1" dirty="0"/>
          </a:p>
          <a:p>
            <a:pPr marL="0" indent="0" algn="ctr">
              <a:buNone/>
            </a:pPr>
            <a:endParaRPr lang="en-US" sz="2145" b="1" dirty="0"/>
          </a:p>
          <a:p>
            <a:pPr marL="0" indent="0" algn="ctr">
              <a:buNone/>
            </a:pPr>
            <a:endParaRPr lang="en-US" sz="2145" b="1" dirty="0"/>
          </a:p>
          <a:p>
            <a:pPr marL="0" indent="0" algn="ctr">
              <a:buNone/>
            </a:pPr>
            <a:endParaRPr lang="en-US" sz="2145" b="1" dirty="0"/>
          </a:p>
          <a:p>
            <a:pPr marL="0" indent="0" algn="ctr">
              <a:buNone/>
            </a:pPr>
            <a:r>
              <a:rPr lang="en-US" sz="2145" b="1" dirty="0"/>
              <a:t>YOUR UNITED WAY LIASION CONTACT INFORMATION:</a:t>
            </a:r>
          </a:p>
          <a:p>
            <a:pPr marL="0" indent="0" algn="ctr">
              <a:buNone/>
            </a:pPr>
            <a:r>
              <a:rPr lang="en-US" sz="2145" dirty="0">
                <a:solidFill>
                  <a:schemeClr val="tx1"/>
                </a:solidFill>
              </a:rPr>
              <a:t>[FULL NAME], [TITLE]</a:t>
            </a:r>
            <a:br>
              <a:rPr lang="en-US" sz="2145" dirty="0">
                <a:solidFill>
                  <a:schemeClr val="tx1"/>
                </a:solidFill>
              </a:rPr>
            </a:br>
            <a:r>
              <a:rPr lang="en-US" sz="2145" dirty="0">
                <a:solidFill>
                  <a:schemeClr val="tx1"/>
                </a:solidFill>
              </a:rPr>
              <a:t>EMAIL@UNITEDWAYINC.ORG </a:t>
            </a:r>
            <a:r>
              <a:rPr lang="en-US" sz="2145" b="1" dirty="0">
                <a:solidFill>
                  <a:schemeClr val="tx1"/>
                </a:solidFill>
              </a:rPr>
              <a:t>|</a:t>
            </a:r>
            <a:r>
              <a:rPr lang="en-US" sz="2145" dirty="0">
                <a:solidFill>
                  <a:schemeClr val="tx1"/>
                </a:solidFill>
              </a:rPr>
              <a:t> 860.493.XXXX</a:t>
            </a:r>
          </a:p>
        </p:txBody>
      </p:sp>
    </p:spTree>
    <p:extLst>
      <p:ext uri="{BB962C8B-B14F-4D97-AF65-F5344CB8AC3E}">
        <p14:creationId xmlns:p14="http://schemas.microsoft.com/office/powerpoint/2010/main" val="4153678306"/>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545454"/>
      </a:dk2>
      <a:lt2>
        <a:srgbClr val="F2F2F2"/>
      </a:lt2>
      <a:accent1>
        <a:srgbClr val="005190"/>
      </a:accent1>
      <a:accent2>
        <a:srgbClr val="F04941"/>
      </a:accent2>
      <a:accent3>
        <a:srgbClr val="FBB253"/>
      </a:accent3>
      <a:accent4>
        <a:srgbClr val="539ECF"/>
      </a:accent4>
      <a:accent5>
        <a:srgbClr val="545454"/>
      </a:accent5>
      <a:accent6>
        <a:srgbClr val="FF4A01"/>
      </a:accent6>
      <a:hlink>
        <a:srgbClr val="005190"/>
      </a:hlink>
      <a:folHlink>
        <a:srgbClr val="005190"/>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a3571e0-abc8-46a0-b106-ed3bc0164d81" xsi:nil="true"/>
    <SharedWithUsers xmlns="cf8d9689-f1ad-4d8f-b01e-4a3840373d85">
      <UserInfo>
        <DisplayName>Paula Gilberto</DisplayName>
        <AccountId>40</AccountId>
        <AccountType/>
      </UserInfo>
    </SharedWithUsers>
    <lcf76f155ced4ddcb4097134ff3c332f xmlns="7a3571e0-abc8-46a0-b106-ed3bc0164d81">
      <Terms xmlns="http://schemas.microsoft.com/office/infopath/2007/PartnerControls"/>
    </lcf76f155ced4ddcb4097134ff3c332f>
    <TaxCatchAll xmlns="cf8d9689-f1ad-4d8f-b01e-4a3840373d8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681C360E0FED4B8D2FAC6B4C193E96" ma:contentTypeVersion="18" ma:contentTypeDescription="Create a new document." ma:contentTypeScope="" ma:versionID="30ec50fd36e32eb3d031aed33e99d61d">
  <xsd:schema xmlns:xsd="http://www.w3.org/2001/XMLSchema" xmlns:xs="http://www.w3.org/2001/XMLSchema" xmlns:p="http://schemas.microsoft.com/office/2006/metadata/properties" xmlns:ns2="cf8d9689-f1ad-4d8f-b01e-4a3840373d85" xmlns:ns3="7a3571e0-abc8-46a0-b106-ed3bc0164d81" targetNamespace="http://schemas.microsoft.com/office/2006/metadata/properties" ma:root="true" ma:fieldsID="763d7ecab3182f27d11765935bd012cf" ns2:_="" ns3:_="">
    <xsd:import namespace="cf8d9689-f1ad-4d8f-b01e-4a3840373d85"/>
    <xsd:import namespace="7a3571e0-abc8-46a0-b106-ed3bc0164d8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8d9689-f1ad-4d8f-b01e-4a3840373d8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a169d99-d15f-42e3-83ac-1f24db16785b}" ma:internalName="TaxCatchAll" ma:showField="CatchAllData" ma:web="cf8d9689-f1ad-4d8f-b01e-4a3840373d8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a3571e0-abc8-46a0-b106-ed3bc0164d8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5faee26-caba-4db0-9bac-64dd5e5d1e3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90D0D0-7C1D-47FF-A2F0-9937AA567A3D}">
  <ds:schemaRefs>
    <ds:schemaRef ds:uri="http://schemas.microsoft.com/office/2006/metadata/properties"/>
    <ds:schemaRef ds:uri="http://www.w3.org/XML/1998/namespace"/>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7a3571e0-abc8-46a0-b106-ed3bc0164d81"/>
    <ds:schemaRef ds:uri="cf8d9689-f1ad-4d8f-b01e-4a3840373d85"/>
    <ds:schemaRef ds:uri="http://purl.org/dc/terms/"/>
  </ds:schemaRefs>
</ds:datastoreItem>
</file>

<file path=customXml/itemProps2.xml><?xml version="1.0" encoding="utf-8"?>
<ds:datastoreItem xmlns:ds="http://schemas.openxmlformats.org/officeDocument/2006/customXml" ds:itemID="{B8E15EA0-2F38-456B-B156-038699A5D17F}">
  <ds:schemaRefs>
    <ds:schemaRef ds:uri="http://schemas.microsoft.com/sharepoint/v3/contenttype/forms"/>
  </ds:schemaRefs>
</ds:datastoreItem>
</file>

<file path=customXml/itemProps3.xml><?xml version="1.0" encoding="utf-8"?>
<ds:datastoreItem xmlns:ds="http://schemas.openxmlformats.org/officeDocument/2006/customXml" ds:itemID="{08C62A0A-6FA2-41AF-9753-8C4CE90BE1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8d9689-f1ad-4d8f-b01e-4a3840373d85"/>
    <ds:schemaRef ds:uri="7a3571e0-abc8-46a0-b106-ed3bc0164d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1760</TotalTime>
  <Words>767</Words>
  <Application>Microsoft Office PowerPoint</Application>
  <PresentationFormat>Custom</PresentationFormat>
  <Paragraphs>64</Paragraphs>
  <Slides>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Candara</vt:lpstr>
      <vt:lpstr>League Gothic</vt:lpstr>
      <vt:lpstr>League Gothic Italic</vt:lpstr>
      <vt:lpstr>Roboto</vt:lpstr>
      <vt:lpstr>Times New Roman</vt:lpstr>
      <vt:lpstr>Office Theme</vt:lpstr>
      <vt:lpstr>UNITED WAY IMPACT REPORT</vt:lpstr>
      <vt:lpstr>THANK YOU!</vt:lpstr>
      <vt:lpstr>STORY OF IMPACT</vt:lpstr>
      <vt:lpstr>A MESSAGE FROM UNITED WAY’S PRESIDENT AND CEO</vt:lpstr>
      <vt:lpstr>[COMPANY NAME] IMPACT REPORT</vt:lpstr>
      <vt:lpstr>SAVE THE DATES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WAY ANNUAL REPORT</dc:title>
  <dc:creator>Amanda Cohen</dc:creator>
  <cp:lastModifiedBy>Kate Blackburn</cp:lastModifiedBy>
  <cp:revision>11</cp:revision>
  <dcterms:created xsi:type="dcterms:W3CDTF">2021-03-19T15:42:25Z</dcterms:created>
  <dcterms:modified xsi:type="dcterms:W3CDTF">2024-07-12T20:51:38Z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0x0101006B681C360E0FED4B8D2FAC6B4C193E96</vt:lpwstr>
  </property>
  <property fmtid="{D5CDD505-2E9C-101B-9397-08002B2CF9AE}" pid="3" name="MediaServiceImageTags">
    <vt:lpwstr/>
  </property>
</Properties>
</file>