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717" r:id="rId4"/>
    <p:sldMasterId id="2147483674" r:id="rId5"/>
  </p:sldMasterIdLst>
  <p:notesMasterIdLst>
    <p:notesMasterId r:id="rId17"/>
  </p:notesMasterIdLst>
  <p:handoutMasterIdLst>
    <p:handoutMasterId r:id="rId18"/>
  </p:handoutMasterIdLst>
  <p:sldIdLst>
    <p:sldId id="258" r:id="rId6"/>
    <p:sldId id="392" r:id="rId7"/>
    <p:sldId id="400" r:id="rId8"/>
    <p:sldId id="460" r:id="rId9"/>
    <p:sldId id="461" r:id="rId10"/>
    <p:sldId id="462" r:id="rId11"/>
    <p:sldId id="401" r:id="rId12"/>
    <p:sldId id="449" r:id="rId13"/>
    <p:sldId id="418" r:id="rId14"/>
    <p:sldId id="463" r:id="rId15"/>
    <p:sldId id="438" r:id="rId16"/>
  </p:sldIdLst>
  <p:sldSz cx="12192000" cy="6858000"/>
  <p:notesSz cx="6858000" cy="9144000"/>
  <p:embeddedFontLst>
    <p:embeddedFont>
      <p:font typeface="Antonio" pitchFamily="2" charset="0"/>
      <p:regular r:id="rId19"/>
      <p:bold r:id="rId20"/>
    </p:embeddedFont>
    <p:embeddedFont>
      <p:font typeface="Antonio Light" pitchFamily="2" charset="0"/>
      <p:regular r:id="rId21"/>
    </p:embeddedFont>
    <p:embeddedFont>
      <p:font typeface="Palanquin" panose="020B0004020203020204" pitchFamily="34" charset="0"/>
      <p:regular r:id="rId22"/>
      <p:bold r:id="rId23"/>
    </p:embeddedFont>
    <p:embeddedFont>
      <p:font typeface="Palanquin Medium" panose="020B0004020203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96B"/>
    <a:srgbClr val="0044B5"/>
    <a:srgbClr val="A9D3FF"/>
    <a:srgbClr val="FE372B"/>
    <a:srgbClr val="4F82F0"/>
    <a:srgbClr val="A7D2FF"/>
    <a:srgbClr val="FAD42F"/>
    <a:srgbClr val="F47925"/>
    <a:srgbClr val="009464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53637-BDCC-4D47-88DB-F7ACD4FE3F56}" v="4" dt="2025-06-10T04:02:27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40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288D25-1B3B-BEC3-31C6-0517C57EB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2676-34E5-2E21-A2DE-0A35C9B5C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EA6D-9DA0-5A4D-871F-3F8F19134D5D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9EB32-826A-4252-5A79-F98057E6C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7A38-E433-1A2E-C92D-D09B06AF3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6879-A33A-0748-987F-5DCAAF3D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6E4B-C3B3-F84E-B405-14B088CAACF1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C3AF-6435-DB4B-A591-247076A3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">
    <p:bg>
      <p:bgPr>
        <a:solidFill>
          <a:srgbClr val="004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32575622-C4C0-0FB9-F917-0DA776385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1268BFDE-69AA-818B-FD5D-8A8BD6CD5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EDE12-E44D-25E8-359B-C606144AB383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5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3D38EF-84B2-1F3C-FFAA-45E511651097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1AEAA076-B5C8-548D-D435-9181E19BDDE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DBF803-B184-7AFE-13FE-47E74610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B4A86C37-A49B-A4F0-38A9-0990A6904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94FAEA10-D7F2-D635-33AC-6D311B73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938B1-EC49-4DC9-7927-1F26EFE2918C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73765C-1AFC-762A-A21E-CBA0B415A912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82839FDC-DE61-39E8-664B-FD01C82DAA4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CB57F0-EB1F-08CF-C961-76111240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lue and yellow circles&#10;&#10;Description automatically generated">
            <a:extLst>
              <a:ext uri="{FF2B5EF4-FFF2-40B4-BE49-F238E27FC236}">
                <a16:creationId xmlns:a16="http://schemas.microsoft.com/office/drawing/2014/main" id="{5A1E1206-F12C-E455-4749-FB680F44A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6" r="23976" b="26395"/>
          <a:stretch/>
        </p:blipFill>
        <p:spPr>
          <a:xfrm>
            <a:off x="3804491" y="0"/>
            <a:ext cx="8387509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497" y="2462434"/>
            <a:ext cx="2666620" cy="461665"/>
          </a:xfrm>
        </p:spPr>
        <p:txBody>
          <a:bodyPr wrap="square" anchor="b">
            <a:spAutoFit/>
          </a:bodyPr>
          <a:lstStyle>
            <a:lvl1pPr>
              <a:defRPr sz="24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Small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FEE27CE-D3EF-ECB9-BF4F-1BC437835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497" y="3001042"/>
            <a:ext cx="2666620" cy="1200329"/>
          </a:xfrm>
        </p:spPr>
        <p:txBody>
          <a:bodyPr wrap="square" anchor="t">
            <a:spAutoFit/>
          </a:bodyPr>
          <a:lstStyle>
            <a:lvl1pPr>
              <a:defRPr sz="18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odor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Ut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8F05CF28-7315-59CE-E54E-CD45A21D77E7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4833258" y="1742056"/>
            <a:ext cx="5976600" cy="3373887"/>
          </a:xfrm>
          <a:prstGeom prst="roundRect">
            <a:avLst>
              <a:gd name="adj" fmla="val 2242"/>
            </a:avLst>
          </a:prstGeom>
          <a:solidFill>
            <a:schemeClr val="tx1"/>
          </a:solidFill>
        </p:spPr>
        <p:txBody>
          <a:bodyPr/>
          <a:lstStyle/>
          <a:p>
            <a:r>
              <a:rPr lang="en-US" dirty="0"/>
              <a:t>Click icon to insert video file or click shape and select insert &gt; video &gt; online film if sharing URL</a:t>
            </a:r>
          </a:p>
        </p:txBody>
      </p:sp>
    </p:spTree>
    <p:extLst>
      <p:ext uri="{BB962C8B-B14F-4D97-AF65-F5344CB8AC3E}">
        <p14:creationId xmlns:p14="http://schemas.microsoft.com/office/powerpoint/2010/main" val="229305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lue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B1370-6267-6205-AAF9-765CFE4F3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12"/>
          <a:stretch/>
        </p:blipFill>
        <p:spPr>
          <a:xfrm>
            <a:off x="5999967" y="0"/>
            <a:ext cx="6192034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39" y="2070893"/>
            <a:ext cx="5121275" cy="2513013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This is a slide for featuring a piece of content like a statistic, photo or quote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9B7B44D-EEBB-2829-C4CB-AF359879CC7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745200"/>
            <a:ext cx="5337511" cy="53388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9A171-8237-3C97-6790-7810985D6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4B5"/>
                </a:solidFill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0ABB-6AC3-E9A2-E771-B3C223145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4B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27343-EDF8-AD40-D15D-8CE3A82C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71C3F-5EDC-AA7F-99C2-599B7DC0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983AB-EABB-2124-2D74-F9AF6252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882712"/>
            <a:ext cx="1139797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3828-1459-0900-A042-507993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936388"/>
            <a:ext cx="11397975" cy="361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2BCA2A6F-04FF-1BDD-EC05-EC7F80945DA9}"/>
              </a:ext>
            </a:extLst>
          </p:cNvPr>
          <p:cNvSpPr txBox="1">
            <a:spLocks/>
          </p:cNvSpPr>
          <p:nvPr userDrawn="1"/>
        </p:nvSpPr>
        <p:spPr>
          <a:xfrm>
            <a:off x="401543" y="406117"/>
            <a:ext cx="5019675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spc="100" baseline="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PRESENTATION TITLE OF A FEW WORDS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87E53-49FB-7422-FB38-07ECBBC78C24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28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13" r:id="rId5"/>
    <p:sldLayoutId id="214748368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ntoni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unitedwayinc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6cZ8wjm1RE?feature=oembed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5skHrerW64?feature=oembed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kTjyGHUlq4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KCQ2z-Dms?feature=oembed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DniAhT9uQ?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unitedwayinc.org/event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A2F4A5-66B3-66B6-2798-DC916ECD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3120" y="649169"/>
            <a:ext cx="2921318" cy="7194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578A3F5-730E-775E-B257-42FF0D476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3596" y="0"/>
            <a:ext cx="6308404" cy="6858000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306C4C-3E7C-A084-BE07-E8CFA5F65136}"/>
              </a:ext>
            </a:extLst>
          </p:cNvPr>
          <p:cNvSpPr txBox="1">
            <a:spLocks/>
          </p:cNvSpPr>
          <p:nvPr/>
        </p:nvSpPr>
        <p:spPr>
          <a:xfrm>
            <a:off x="909941" y="3705174"/>
            <a:ext cx="4843462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buNone/>
              <a:defRPr sz="2400" b="1" kern="1200">
                <a:solidFill>
                  <a:schemeClr val="accent3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buNone/>
              <a:defRPr sz="2400" kern="1200">
                <a:solidFill>
                  <a:schemeClr val="accent3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buNone/>
              <a:defRPr sz="2400" kern="1200">
                <a:solidFill>
                  <a:schemeClr val="accent3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buNone/>
              <a:defRPr sz="2400" kern="1200">
                <a:solidFill>
                  <a:schemeClr val="accent3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buNone/>
              <a:defRPr sz="2400" kern="1200">
                <a:solidFill>
                  <a:schemeClr val="accent3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[COMPANY NAME]</a:t>
            </a:r>
            <a:endParaRPr lang="en-US" dirty="0"/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DE00EB78-1F7C-A707-B9E6-D2FC380605C7}"/>
              </a:ext>
            </a:extLst>
          </p:cNvPr>
          <p:cNvSpPr txBox="1">
            <a:spLocks/>
          </p:cNvSpPr>
          <p:nvPr/>
        </p:nvSpPr>
        <p:spPr>
          <a:xfrm>
            <a:off x="909941" y="1754445"/>
            <a:ext cx="7361700" cy="158812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ntonio" pitchFamily="2" charset="77"/>
              </a:rPr>
              <a:t>UNITED WAY </a:t>
            </a:r>
          </a:p>
          <a:p>
            <a:r>
              <a:rPr lang="en-GB" b="1" dirty="0">
                <a:latin typeface="Antonio" pitchFamily="2" charset="77"/>
              </a:rPr>
              <a:t>IMPACT REPORT</a:t>
            </a:r>
            <a:endParaRPr lang="en-US" b="1" dirty="0">
              <a:latin typeface="Antonio" pitchFamily="2" charset="77"/>
            </a:endParaRP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E4A12C41-36AF-B07D-2752-B69E4E826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752" y="348212"/>
            <a:ext cx="5243247" cy="6508799"/>
          </a:xfrm>
          <a:custGeom>
            <a:avLst/>
            <a:gdLst>
              <a:gd name="connsiteX0" fmla="*/ 5243247 w 5243247"/>
              <a:gd name="connsiteY0" fmla="*/ 0 h 6510141"/>
              <a:gd name="connsiteX1" fmla="*/ 5243247 w 5243247"/>
              <a:gd name="connsiteY1" fmla="*/ 4251824 h 6510141"/>
              <a:gd name="connsiteX2" fmla="*/ 5114692 w 5243247"/>
              <a:gd name="connsiteY2" fmla="*/ 4340833 h 6510141"/>
              <a:gd name="connsiteX3" fmla="*/ 4306299 w 5243247"/>
              <a:gd name="connsiteY3" fmla="*/ 5186660 h 6510141"/>
              <a:gd name="connsiteX4" fmla="*/ 3987323 w 5243247"/>
              <a:gd name="connsiteY4" fmla="*/ 6361345 h 6510141"/>
              <a:gd name="connsiteX5" fmla="*/ 3982732 w 5243247"/>
              <a:gd name="connsiteY5" fmla="*/ 6510141 h 6510141"/>
              <a:gd name="connsiteX6" fmla="*/ 0 w 5243247"/>
              <a:gd name="connsiteY6" fmla="*/ 6510141 h 6510141"/>
              <a:gd name="connsiteX7" fmla="*/ 8184 w 5243247"/>
              <a:gd name="connsiteY7" fmla="*/ 6178387 h 6510141"/>
              <a:gd name="connsiteX8" fmla="*/ 526275 w 5243247"/>
              <a:gd name="connsiteY8" fmla="*/ 3917392 h 6510141"/>
              <a:gd name="connsiteX9" fmla="*/ 1958954 w 5243247"/>
              <a:gd name="connsiteY9" fmla="*/ 1797784 h 6510141"/>
              <a:gd name="connsiteX10" fmla="*/ 4084260 w 5243247"/>
              <a:gd name="connsiteY10" fmla="*/ 369121 h 6510141"/>
              <a:gd name="connsiteX11" fmla="*/ 5208424 w 5243247"/>
              <a:gd name="connsiteY11" fmla="*/ 7854 h 651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3247" h="6510141">
                <a:moveTo>
                  <a:pt x="5243247" y="0"/>
                </a:moveTo>
                <a:lnTo>
                  <a:pt x="5243247" y="4251824"/>
                </a:lnTo>
                <a:lnTo>
                  <a:pt x="5114692" y="4340833"/>
                </a:lnTo>
                <a:cubicBezTo>
                  <a:pt x="4811185" y="4559574"/>
                  <a:pt x="4490229" y="4853908"/>
                  <a:pt x="4306299" y="5186660"/>
                </a:cubicBezTo>
                <a:cubicBezTo>
                  <a:pt x="4122369" y="5519412"/>
                  <a:pt x="4012033" y="5954583"/>
                  <a:pt x="3987323" y="6361345"/>
                </a:cubicBezTo>
                <a:lnTo>
                  <a:pt x="3982732" y="6510141"/>
                </a:lnTo>
                <a:lnTo>
                  <a:pt x="0" y="6510141"/>
                </a:lnTo>
                <a:lnTo>
                  <a:pt x="8184" y="6178387"/>
                </a:lnTo>
                <a:cubicBezTo>
                  <a:pt x="46856" y="5397185"/>
                  <a:pt x="220647" y="4638180"/>
                  <a:pt x="526275" y="3917392"/>
                </a:cubicBezTo>
                <a:cubicBezTo>
                  <a:pt x="863489" y="3122778"/>
                  <a:pt x="1345423" y="2409494"/>
                  <a:pt x="1958954" y="1797784"/>
                </a:cubicBezTo>
                <a:cubicBezTo>
                  <a:pt x="2572659" y="1185724"/>
                  <a:pt x="3287686" y="705082"/>
                  <a:pt x="4084260" y="369121"/>
                </a:cubicBezTo>
                <a:cubicBezTo>
                  <a:pt x="4448423" y="215713"/>
                  <a:pt x="4826761" y="94069"/>
                  <a:pt x="5208424" y="7854"/>
                </a:cubicBezTo>
                <a:close/>
              </a:path>
            </a:pathLst>
          </a:cu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1436C1A-E354-568F-1086-11D144C5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F327DA-0A8E-6E59-8016-B9DB6875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42933D-7847-85A5-2BA2-80CFD4BDE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980" y="580028"/>
            <a:ext cx="3120633" cy="1007034"/>
          </a:xfrm>
          <a:prstGeom prst="rect">
            <a:avLst/>
          </a:prstGeom>
        </p:spPr>
      </p:pic>
      <p:pic>
        <p:nvPicPr>
          <p:cNvPr id="6" name="Picture 5" descr="A yellow and blue logo&#10;&#10;AI-generated content may be incorrect.">
            <a:extLst>
              <a:ext uri="{FF2B5EF4-FFF2-40B4-BE49-F238E27FC236}">
                <a16:creationId xmlns:a16="http://schemas.microsoft.com/office/drawing/2014/main" id="{E8B58C0E-3206-F2D6-3951-A7B455618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65" y="4892135"/>
            <a:ext cx="1692596" cy="16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099E3-6C29-8D87-F337-EC4A5434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05FD7B-9CC4-C5B3-C371-B7CD1B69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5F51E-D24D-CDFE-B913-EB572527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red blue and yellow circles&#10;&#10;Description automatically generated">
            <a:extLst>
              <a:ext uri="{FF2B5EF4-FFF2-40B4-BE49-F238E27FC236}">
                <a16:creationId xmlns:a16="http://schemas.microsoft.com/office/drawing/2014/main" id="{B8977D23-1C59-3BAA-F5FE-539836BEDB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6" r="23976" b="26395"/>
          <a:stretch/>
        </p:blipFill>
        <p:spPr>
          <a:xfrm>
            <a:off x="3804491" y="0"/>
            <a:ext cx="8387509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036A0EE-0F9C-9BDA-8F61-87374D8B8BE7}"/>
              </a:ext>
            </a:extLst>
          </p:cNvPr>
          <p:cNvSpPr txBox="1">
            <a:spLocks/>
          </p:cNvSpPr>
          <p:nvPr/>
        </p:nvSpPr>
        <p:spPr>
          <a:xfrm>
            <a:off x="441912" y="801268"/>
            <a:ext cx="2921742" cy="9233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Antonio Light" pitchFamily="2" charset="77"/>
              </a:rPr>
              <a:t>THANK YOU!</a:t>
            </a:r>
            <a:endParaRPr lang="en-US" sz="5400" dirty="0">
              <a:latin typeface="Antonio Light" pitchFamily="2" charset="77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B71B7FD-C3D0-0915-D754-DB7A41DC1514}"/>
              </a:ext>
            </a:extLst>
          </p:cNvPr>
          <p:cNvSpPr txBox="1">
            <a:spLocks/>
          </p:cNvSpPr>
          <p:nvPr/>
        </p:nvSpPr>
        <p:spPr>
          <a:xfrm>
            <a:off x="396000" y="2203950"/>
            <a:ext cx="3825305" cy="19543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2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[YOUR FULL NAME]</a:t>
            </a:r>
          </a:p>
          <a:p>
            <a:r>
              <a:rPr lang="en-GB" sz="2400" dirty="0"/>
              <a:t>[TITLE]</a:t>
            </a:r>
          </a:p>
          <a:p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EMAIL@unitedwayinc.org</a:t>
            </a:r>
            <a:endParaRPr lang="en-GB" sz="2400" dirty="0"/>
          </a:p>
          <a:p>
            <a:r>
              <a:rPr lang="en-GB" sz="2400" dirty="0"/>
              <a:t>860.493.[</a:t>
            </a:r>
            <a:r>
              <a:rPr lang="en-GB" sz="2400" dirty="0" err="1"/>
              <a:t>xxxx</a:t>
            </a:r>
            <a:r>
              <a:rPr lang="en-GB" sz="2400" dirty="0"/>
              <a:t>]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8FB100-0DD3-63A6-533E-C0711B226E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6000" y="6011999"/>
            <a:ext cx="2191498" cy="539749"/>
          </a:xfrm>
          <a:prstGeom prst="rect">
            <a:avLst/>
          </a:prstGeom>
        </p:spPr>
      </p:pic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DC44B50-2A88-E5B5-6D37-B405F9ECA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053" y="787314"/>
            <a:ext cx="7315200" cy="48768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E9AA4A-8946-17A7-817C-3D8790A380AD}"/>
              </a:ext>
            </a:extLst>
          </p:cNvPr>
          <p:cNvSpPr txBox="1"/>
          <p:nvPr/>
        </p:nvSpPr>
        <p:spPr>
          <a:xfrm>
            <a:off x="4743425" y="246670"/>
            <a:ext cx="69925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[DEFAULT IMAGE – CUSTOMIZE WITH A COMPANY SPECIFIC ONE]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BFA7F-3FA8-451C-65C4-6A8B22BB4708}"/>
              </a:ext>
            </a:extLst>
          </p:cNvPr>
          <p:cNvSpPr txBox="1"/>
          <p:nvPr/>
        </p:nvSpPr>
        <p:spPr>
          <a:xfrm>
            <a:off x="4347425" y="5745707"/>
            <a:ext cx="75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ntonio Light" pitchFamily="2" charset="77"/>
              </a:rPr>
              <a:t>TOGETHER, WE ARE UNITED TO END POVERTY</a:t>
            </a:r>
          </a:p>
        </p:txBody>
      </p:sp>
    </p:spTree>
    <p:extLst>
      <p:ext uri="{BB962C8B-B14F-4D97-AF65-F5344CB8AC3E}">
        <p14:creationId xmlns:p14="http://schemas.microsoft.com/office/powerpoint/2010/main" val="90931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516AF-C342-0DEB-14EE-03171820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78427" y="2488760"/>
            <a:ext cx="7635145" cy="188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B70A49-9A5F-210C-6ABD-C99C7C566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9" y="5815390"/>
            <a:ext cx="626685" cy="6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C60CCB-5F38-BD48-C600-256E7103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48E32-356F-B6B0-57AE-226F399742DF}"/>
              </a:ext>
            </a:extLst>
          </p:cNvPr>
          <p:cNvSpPr txBox="1"/>
          <p:nvPr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281B937-203E-49E4-DD36-468C8247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4730BE84-676B-2894-62ED-F816DD392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502B23-1B5D-94D0-1D42-D5C10F04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58EA9-D04C-9FC5-A3BB-492950AC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6391" y="6177744"/>
            <a:ext cx="2191493" cy="539749"/>
          </a:xfrm>
          <a:prstGeom prst="rect">
            <a:avLst/>
          </a:prstGeom>
        </p:spPr>
      </p:pic>
      <p:pic>
        <p:nvPicPr>
          <p:cNvPr id="9" name="Picture 8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46000BDB-BACD-0516-B3D4-153F4AFB5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53" y="714636"/>
            <a:ext cx="3650483" cy="1124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2F61D-DC06-9E36-8406-DBEECCE832C1}"/>
              </a:ext>
            </a:extLst>
          </p:cNvPr>
          <p:cNvSpPr txBox="1"/>
          <p:nvPr/>
        </p:nvSpPr>
        <p:spPr>
          <a:xfrm>
            <a:off x="467137" y="1951672"/>
            <a:ext cx="5628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United Way of Central and Northeastern Connecticut has a </a:t>
            </a:r>
            <a:r>
              <a:rPr lang="en-US" b="1" dirty="0"/>
              <a:t>bold</a:t>
            </a:r>
            <a:r>
              <a:rPr lang="en-US" dirty="0"/>
              <a:t> vision for the future – </a:t>
            </a:r>
            <a:r>
              <a:rPr lang="en-US" b="1" dirty="0"/>
              <a:t>Onward860</a:t>
            </a:r>
            <a:r>
              <a:rPr lang="en-US" dirty="0"/>
              <a:t> – which is built on insights and feedback from our community; more than a century of service, a belief in a better future for our region; and, equity at our core. 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0A2D9-08AF-846E-A57B-97240D9113C0}"/>
              </a:ext>
            </a:extLst>
          </p:cNvPr>
          <p:cNvSpPr txBox="1"/>
          <p:nvPr/>
        </p:nvSpPr>
        <p:spPr>
          <a:xfrm>
            <a:off x="467137" y="3712339"/>
            <a:ext cx="610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​Our approach involves:​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Aligning</a:t>
            </a:r>
            <a:r>
              <a:rPr lang="en-US" dirty="0"/>
              <a:t> community, corporate, government and philanthropic partners to end poverty​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Leveraging</a:t>
            </a:r>
            <a:r>
              <a:rPr lang="en-US" dirty="0"/>
              <a:t> 100+ years of expertise, experience, data, community voice and resources to deepen impact​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Connecting</a:t>
            </a:r>
            <a:r>
              <a:rPr lang="en-US" dirty="0"/>
              <a:t> people with resources and opportunities to make a difference​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Transforming</a:t>
            </a:r>
            <a:r>
              <a:rPr lang="en-US" dirty="0"/>
              <a:t> the future with game-changing solutions and partnerships​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CA38B-7D8F-A1E0-4C45-8A1D1B0D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2D8F7-907B-7471-695F-57680C1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9625EDC-79CD-391F-72AD-5121D2267556}"/>
              </a:ext>
            </a:extLst>
          </p:cNvPr>
          <p:cNvSpPr txBox="1">
            <a:spLocks/>
          </p:cNvSpPr>
          <p:nvPr/>
        </p:nvSpPr>
        <p:spPr>
          <a:xfrm>
            <a:off x="396000" y="720000"/>
            <a:ext cx="5320677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rPr>
              <a:t>STORY OF IMPACT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4D9B-3902-13A6-C859-021B276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9C478-9A9C-7D9B-03F0-0E1C87FD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pic>
        <p:nvPicPr>
          <p:cNvPr id="5" name="Online Media 4" descr="Meet Cassandra">
            <a:hlinkClick r:id="" action="ppaction://media"/>
            <a:extLst>
              <a:ext uri="{FF2B5EF4-FFF2-40B4-BE49-F238E27FC236}">
                <a16:creationId xmlns:a16="http://schemas.microsoft.com/office/drawing/2014/main" id="{56BA0D88-B60F-44B0-400D-545E65657F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20428" y="1660416"/>
            <a:ext cx="5915572" cy="3342298"/>
          </a:xfrm>
          <a:prstGeom prst="rect">
            <a:avLst/>
          </a:prstGeom>
          <a:ln w="127000">
            <a:solidFill>
              <a:srgbClr val="0044B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2C56F-3BB5-4D8C-4298-01E16973E37F}"/>
              </a:ext>
            </a:extLst>
          </p:cNvPr>
          <p:cNvSpPr txBox="1"/>
          <p:nvPr/>
        </p:nvSpPr>
        <p:spPr>
          <a:xfrm>
            <a:off x="396000" y="2044005"/>
            <a:ext cx="5100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44B5"/>
                </a:solidFill>
                <a:latin typeface="Antonio Light" pitchFamily="2" charset="77"/>
              </a:rPr>
              <a:t>MEET CASSANDRA</a:t>
            </a:r>
          </a:p>
          <a:p>
            <a:endParaRPr lang="en-US" dirty="0">
              <a:solidFill>
                <a:srgbClr val="0044B5"/>
              </a:solidFill>
            </a:endParaRPr>
          </a:p>
          <a:p>
            <a:r>
              <a:rPr lang="en-US" b="1" dirty="0">
                <a:solidFill>
                  <a:srgbClr val="0044B5"/>
                </a:solidFill>
              </a:rPr>
              <a:t>“United Way was there for me.”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Cassandra’s family lost their home in a fire, and United Way’s Rapid Response Fund helped keep them stable as they recovered.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7CECB-129D-B7B9-A433-AF95C9FE542E}"/>
              </a:ext>
            </a:extLst>
          </p:cNvPr>
          <p:cNvSpPr txBox="1"/>
          <p:nvPr/>
        </p:nvSpPr>
        <p:spPr>
          <a:xfrm>
            <a:off x="5716677" y="360000"/>
            <a:ext cx="445733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[next slides are impact stories – select one that aligns with the company’s mission and delete the rest – and this text]</a:t>
            </a:r>
          </a:p>
        </p:txBody>
      </p:sp>
    </p:spTree>
    <p:extLst>
      <p:ext uri="{BB962C8B-B14F-4D97-AF65-F5344CB8AC3E}">
        <p14:creationId xmlns:p14="http://schemas.microsoft.com/office/powerpoint/2010/main" val="15698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CA38B-7D8F-A1E0-4C45-8A1D1B0D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2D8F7-907B-7471-695F-57680C1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9625EDC-79CD-391F-72AD-5121D2267556}"/>
              </a:ext>
            </a:extLst>
          </p:cNvPr>
          <p:cNvSpPr txBox="1">
            <a:spLocks/>
          </p:cNvSpPr>
          <p:nvPr/>
        </p:nvSpPr>
        <p:spPr>
          <a:xfrm>
            <a:off x="396000" y="720000"/>
            <a:ext cx="5320677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rPr>
              <a:t>STORY OF IMPACT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4D9B-3902-13A6-C859-021B276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9C478-9A9C-7D9B-03F0-0E1C87FD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2C56F-3BB5-4D8C-4298-01E16973E37F}"/>
              </a:ext>
            </a:extLst>
          </p:cNvPr>
          <p:cNvSpPr txBox="1"/>
          <p:nvPr/>
        </p:nvSpPr>
        <p:spPr>
          <a:xfrm>
            <a:off x="395999" y="2044005"/>
            <a:ext cx="53206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44B5"/>
                </a:solidFill>
                <a:latin typeface="Antonio Light" pitchFamily="2" charset="77"/>
              </a:rPr>
              <a:t>MEET OUR YOUNG LEGENDS</a:t>
            </a:r>
          </a:p>
          <a:p>
            <a:endParaRPr lang="en-US" dirty="0">
              <a:solidFill>
                <a:srgbClr val="0044B5"/>
              </a:solidFill>
            </a:endParaRPr>
          </a:p>
          <a:p>
            <a:r>
              <a:rPr lang="en-US" b="1" dirty="0"/>
              <a:t>“You can’t be for us without us.”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Hartford’s Young Legends reduce barriers for young adults seeking quality employment with family sustaining wages.</a:t>
            </a:r>
          </a:p>
        </p:txBody>
      </p:sp>
      <p:pic>
        <p:nvPicPr>
          <p:cNvPr id="3" name="Online Media 2" descr="Meet Our Young Legends">
            <a:hlinkClick r:id="" action="ppaction://media"/>
            <a:extLst>
              <a:ext uri="{FF2B5EF4-FFF2-40B4-BE49-F238E27FC236}">
                <a16:creationId xmlns:a16="http://schemas.microsoft.com/office/drawing/2014/main" id="{153DE57F-D98C-DACD-F2D8-F01401092E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6676" y="1421731"/>
            <a:ext cx="6252037" cy="3532401"/>
          </a:xfrm>
          <a:prstGeom prst="rect">
            <a:avLst/>
          </a:prstGeom>
          <a:ln w="127000">
            <a:solidFill>
              <a:srgbClr val="0044B5"/>
            </a:solidFill>
          </a:ln>
        </p:spPr>
      </p:pic>
    </p:spTree>
    <p:extLst>
      <p:ext uri="{BB962C8B-B14F-4D97-AF65-F5344CB8AC3E}">
        <p14:creationId xmlns:p14="http://schemas.microsoft.com/office/powerpoint/2010/main" val="23440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CA38B-7D8F-A1E0-4C45-8A1D1B0D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2D8F7-907B-7471-695F-57680C1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9625EDC-79CD-391F-72AD-5121D2267556}"/>
              </a:ext>
            </a:extLst>
          </p:cNvPr>
          <p:cNvSpPr txBox="1">
            <a:spLocks/>
          </p:cNvSpPr>
          <p:nvPr/>
        </p:nvSpPr>
        <p:spPr>
          <a:xfrm>
            <a:off x="396000" y="720000"/>
            <a:ext cx="5320677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rPr>
              <a:t>STORY OF IMPACT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4D9B-3902-13A6-C859-021B276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9C478-9A9C-7D9B-03F0-0E1C87FD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2C56F-3BB5-4D8C-4298-01E16973E37F}"/>
              </a:ext>
            </a:extLst>
          </p:cNvPr>
          <p:cNvSpPr txBox="1"/>
          <p:nvPr/>
        </p:nvSpPr>
        <p:spPr>
          <a:xfrm>
            <a:off x="395999" y="2044005"/>
            <a:ext cx="53206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44B5"/>
                </a:solidFill>
                <a:latin typeface="Antonio Light" pitchFamily="2" charset="77"/>
              </a:rPr>
              <a:t>MEET IRENE</a:t>
            </a:r>
          </a:p>
          <a:p>
            <a:endParaRPr lang="en-US" dirty="0">
              <a:solidFill>
                <a:srgbClr val="0044B5"/>
              </a:solidFill>
            </a:endParaRPr>
          </a:p>
          <a:p>
            <a:r>
              <a:rPr lang="en-US" b="1" dirty="0"/>
              <a:t>“Whatever it’s going to take, let’s make it happen.”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From growing up in working poverty, to becoming a philanthropic leader, Irene is passionate about advocating for local children, adults and families.</a:t>
            </a:r>
          </a:p>
        </p:txBody>
      </p:sp>
      <p:pic>
        <p:nvPicPr>
          <p:cNvPr id="5" name="Online Media 4" descr="Meet Irene">
            <a:hlinkClick r:id="" action="ppaction://media"/>
            <a:extLst>
              <a:ext uri="{FF2B5EF4-FFF2-40B4-BE49-F238E27FC236}">
                <a16:creationId xmlns:a16="http://schemas.microsoft.com/office/drawing/2014/main" id="{96DFC287-CC8A-74B6-F581-F8EC1352E8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96000" y="1421731"/>
            <a:ext cx="6164951" cy="3483197"/>
          </a:xfrm>
          <a:prstGeom prst="rect">
            <a:avLst/>
          </a:prstGeom>
          <a:ln w="127000">
            <a:solidFill>
              <a:srgbClr val="0044B5"/>
            </a:solidFill>
          </a:ln>
        </p:spPr>
      </p:pic>
    </p:spTree>
    <p:extLst>
      <p:ext uri="{BB962C8B-B14F-4D97-AF65-F5344CB8AC3E}">
        <p14:creationId xmlns:p14="http://schemas.microsoft.com/office/powerpoint/2010/main" val="39442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CA38B-7D8F-A1E0-4C45-8A1D1B0D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2D8F7-907B-7471-695F-57680C1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9625EDC-79CD-391F-72AD-5121D2267556}"/>
              </a:ext>
            </a:extLst>
          </p:cNvPr>
          <p:cNvSpPr txBox="1">
            <a:spLocks/>
          </p:cNvSpPr>
          <p:nvPr/>
        </p:nvSpPr>
        <p:spPr>
          <a:xfrm>
            <a:off x="396000" y="720000"/>
            <a:ext cx="5320677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rPr>
              <a:t>STORY OF IMPACT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4D9B-3902-13A6-C859-021B276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9C478-9A9C-7D9B-03F0-0E1C87FD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2C56F-3BB5-4D8C-4298-01E16973E37F}"/>
              </a:ext>
            </a:extLst>
          </p:cNvPr>
          <p:cNvSpPr txBox="1"/>
          <p:nvPr/>
        </p:nvSpPr>
        <p:spPr>
          <a:xfrm>
            <a:off x="396000" y="2044005"/>
            <a:ext cx="49129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44B5"/>
                </a:solidFill>
                <a:latin typeface="Antonio Light" pitchFamily="2" charset="77"/>
              </a:rPr>
              <a:t>MEET KAREN</a:t>
            </a:r>
          </a:p>
          <a:p>
            <a:endParaRPr lang="en-US" dirty="0">
              <a:solidFill>
                <a:srgbClr val="0044B5"/>
              </a:solidFill>
            </a:endParaRPr>
          </a:p>
          <a:p>
            <a:r>
              <a:rPr lang="en-US" b="1" dirty="0"/>
              <a:t>“Life doesn’t stand still, so we can’t.”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Community partners for more than 100 years, our organizations work together to help lift families out of poverty.</a:t>
            </a:r>
          </a:p>
        </p:txBody>
      </p:sp>
      <p:pic>
        <p:nvPicPr>
          <p:cNvPr id="3" name="Online Media 2" descr="Meet Karen">
            <a:hlinkClick r:id="" action="ppaction://media"/>
            <a:extLst>
              <a:ext uri="{FF2B5EF4-FFF2-40B4-BE49-F238E27FC236}">
                <a16:creationId xmlns:a16="http://schemas.microsoft.com/office/drawing/2014/main" id="{38F00E4B-8190-71E9-DE4A-5971814F39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2853" y="1203119"/>
            <a:ext cx="6514000" cy="36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B309C-AE0B-3BA6-AB44-35777F56E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FB54-85D5-D3AF-7C19-0EC5C70B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C55CBA6-045C-3007-7EC6-40F1AAFAEEE7}"/>
              </a:ext>
            </a:extLst>
          </p:cNvPr>
          <p:cNvSpPr txBox="1">
            <a:spLocks/>
          </p:cNvSpPr>
          <p:nvPr/>
        </p:nvSpPr>
        <p:spPr>
          <a:xfrm>
            <a:off x="335829" y="720000"/>
            <a:ext cx="11004171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rPr>
              <a:t>A MESSAGE FROM UNITED WAY’S PRESIDENT AND CEO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96601-81F6-1CD1-D04B-BDA15269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C5FE0-2EEC-428B-2F9E-E092F4D0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pic>
        <p:nvPicPr>
          <p:cNvPr id="5" name="Online Media 4" descr="Meet Eric, President and CEO">
            <a:hlinkClick r:id="" action="ppaction://media"/>
            <a:extLst>
              <a:ext uri="{FF2B5EF4-FFF2-40B4-BE49-F238E27FC236}">
                <a16:creationId xmlns:a16="http://schemas.microsoft.com/office/drawing/2014/main" id="{09DE47AE-610E-C659-6567-63375D1143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000" y="1451519"/>
            <a:ext cx="6999933" cy="3954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D14518-6116-1490-60E0-8DA55E7FCE13}"/>
              </a:ext>
            </a:extLst>
          </p:cNvPr>
          <p:cNvSpPr txBox="1"/>
          <p:nvPr/>
        </p:nvSpPr>
        <p:spPr>
          <a:xfrm>
            <a:off x="7710985" y="1620829"/>
            <a:ext cx="4312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“Together, we are United to End Poverty.”</a:t>
            </a:r>
          </a:p>
          <a:p>
            <a:endParaRPr lang="en-US" sz="2400" dirty="0"/>
          </a:p>
          <a:p>
            <a:r>
              <a:rPr lang="en-US" sz="2400" dirty="0"/>
              <a:t>Leading our organization through transformational change, Eric Harrison shares the </a:t>
            </a:r>
            <a:r>
              <a:rPr lang="en-US" sz="2400" b="1" dirty="0"/>
              <a:t>bold</a:t>
            </a:r>
            <a:r>
              <a:rPr lang="en-US" sz="2400" dirty="0"/>
              <a:t> Onward860 vision for </a:t>
            </a:r>
            <a:r>
              <a:rPr lang="en-US" sz="2400"/>
              <a:t>our community.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4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circles&#10;&#10;Description automatically generated">
            <a:extLst>
              <a:ext uri="{FF2B5EF4-FFF2-40B4-BE49-F238E27FC236}">
                <a16:creationId xmlns:a16="http://schemas.microsoft.com/office/drawing/2014/main" id="{EF8A019D-C65A-4E54-CE95-4141F835EC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6" t="-3958" r="24973" b="38934"/>
          <a:stretch/>
        </p:blipFill>
        <p:spPr>
          <a:xfrm>
            <a:off x="2994661" y="1887359"/>
            <a:ext cx="9197340" cy="49706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965597-461D-4F4F-526D-1F8F4774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IMPACT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0CB842-0798-DB73-7063-74C593C8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CA200-AB99-C74A-8FCE-3529549F4E6C}"/>
              </a:ext>
            </a:extLst>
          </p:cNvPr>
          <p:cNvSpPr txBox="1"/>
          <p:nvPr/>
        </p:nvSpPr>
        <p:spPr>
          <a:xfrm>
            <a:off x="175121" y="1349262"/>
            <a:ext cx="9896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fontAlgn="base">
              <a:spcBef>
                <a:spcPts val="600"/>
              </a:spcBef>
            </a:pPr>
            <a:r>
              <a:rPr lang="en-US" dirty="0"/>
              <a:t>[COMPANY NAME] and United Way share a commitment to closing gaps in child literacy, housing, wages and life expectancy to help end poverty. [COMPANY NAME]’s values of XXXXX, XXXXX and XXXXX carry through in employee and company philanthropy. </a:t>
            </a:r>
            <a:endParaRPr lang="en-US" b="0" i="0" u="none" strike="noStrike" dirty="0">
              <a:solidFill>
                <a:schemeClr val="tx2"/>
              </a:solidFill>
              <a:effectLst/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81F1F-80D5-9AFF-B83C-A1280E8F1F3B}"/>
              </a:ext>
            </a:extLst>
          </p:cNvPr>
          <p:cNvSpPr txBox="1"/>
          <p:nvPr/>
        </p:nvSpPr>
        <p:spPr>
          <a:xfrm>
            <a:off x="284303" y="656253"/>
            <a:ext cx="9896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i="0" u="none" strike="noStrike" dirty="0">
                <a:solidFill>
                  <a:srgbClr val="0044B5"/>
                </a:solidFill>
                <a:effectLst/>
                <a:latin typeface="Antonio" pitchFamily="2" charset="77"/>
              </a:rPr>
              <a:t>[COMPANY NAME’S] IMPACT REPORT</a:t>
            </a:r>
            <a:endParaRPr lang="en-US" sz="4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F13B6-E1CD-D442-3973-F048D12BB03D}"/>
              </a:ext>
            </a:extLst>
          </p:cNvPr>
          <p:cNvSpPr txBox="1"/>
          <p:nvPr/>
        </p:nvSpPr>
        <p:spPr>
          <a:xfrm>
            <a:off x="396000" y="2402006"/>
            <a:ext cx="8515988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base"/>
            <a:r>
              <a:rPr lang="en-US" b="1" dirty="0"/>
              <a:t>VOLUNTEERS: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[NUMBER] mobilized, [NUMBER] hours​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TOTAL INVESTMENT: 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$XXXXX [Corporate Gift / Company Match / Grants / Employee Giving]​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LEADERSHIP DONORS: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[NUMBER] United Way Constitution Society​</a:t>
            </a:r>
            <a:br>
              <a:rPr lang="en-US" dirty="0"/>
            </a:br>
            <a:r>
              <a:rPr lang="en-US" dirty="0"/>
              <a:t>[NUMBER] United Way Tocqueville Society ​</a:t>
            </a:r>
            <a:br>
              <a:rPr lang="en-US" dirty="0"/>
            </a:br>
            <a:r>
              <a:rPr lang="en-US" dirty="0"/>
              <a:t>[NUMBER] United Way Women of Tocqueville​</a:t>
            </a:r>
          </a:p>
          <a:p>
            <a:pPr fontAlgn="base"/>
            <a:r>
              <a:rPr lang="en-US" b="1" dirty="0"/>
              <a:t>AFFINITY GROUP MEMBERS: 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[NUMBER] United Way Emerging Leaders Society​</a:t>
            </a:r>
            <a:br>
              <a:rPr lang="en-US" dirty="0"/>
            </a:br>
            <a:r>
              <a:rPr lang="en-US" dirty="0"/>
              <a:t>[NUMBER] United Way Women United​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UNITED WAY BOARD OF DIRECTORS: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[INSERT NAME]​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SPONSORSHIPS: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$XXXXX [EVENT(S) SUPPORTED]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yellow and blue logo&#10;&#10;AI-generated content may be incorrect.">
            <a:extLst>
              <a:ext uri="{FF2B5EF4-FFF2-40B4-BE49-F238E27FC236}">
                <a16:creationId xmlns:a16="http://schemas.microsoft.com/office/drawing/2014/main" id="{6AB93B40-C0B4-5236-A7F5-875A070D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283" y="119862"/>
            <a:ext cx="1692596" cy="1692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DD2F6-31CF-7007-9025-66A0FD9222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49263" y="5782240"/>
            <a:ext cx="2921318" cy="7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3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3C058-FFCA-0A24-D65B-6F13596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C05C1-976F-1C4E-0E75-D5D42F30A9EA}"/>
              </a:ext>
            </a:extLst>
          </p:cNvPr>
          <p:cNvSpPr txBox="1"/>
          <p:nvPr/>
        </p:nvSpPr>
        <p:spPr>
          <a:xfrm>
            <a:off x="7240807" y="5027379"/>
            <a:ext cx="31450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June 11,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E7226-BE6A-AD96-F031-864D7EE16B82}"/>
              </a:ext>
            </a:extLst>
          </p:cNvPr>
          <p:cNvSpPr txBox="1"/>
          <p:nvPr/>
        </p:nvSpPr>
        <p:spPr>
          <a:xfrm>
            <a:off x="7240806" y="4589959"/>
            <a:ext cx="32616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rPr>
              <a:t>Power of the Purse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3A6495-122C-30A2-CF2C-765B6BAEB180}"/>
              </a:ext>
            </a:extLst>
          </p:cNvPr>
          <p:cNvSpPr/>
          <p:nvPr/>
        </p:nvSpPr>
        <p:spPr>
          <a:xfrm>
            <a:off x="7014808" y="3659860"/>
            <a:ext cx="69012" cy="1769809"/>
          </a:xfrm>
          <a:prstGeom prst="rect">
            <a:avLst/>
          </a:prstGeom>
          <a:solidFill>
            <a:srgbClr val="A7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51D4-0075-BA8F-12C3-F374379BF10E}"/>
              </a:ext>
            </a:extLst>
          </p:cNvPr>
          <p:cNvSpPr txBox="1"/>
          <p:nvPr/>
        </p:nvSpPr>
        <p:spPr>
          <a:xfrm>
            <a:off x="2445311" y="5181886"/>
            <a:ext cx="31450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April 30,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90D23-2DF0-4A91-BD9E-F9381499639B}"/>
              </a:ext>
            </a:extLst>
          </p:cNvPr>
          <p:cNvSpPr txBox="1"/>
          <p:nvPr/>
        </p:nvSpPr>
        <p:spPr>
          <a:xfrm>
            <a:off x="2445311" y="4744465"/>
            <a:ext cx="3149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rPr>
              <a:t>Building Foundations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640D3B-D1CB-B770-9554-E7F762F3BEE1}"/>
              </a:ext>
            </a:extLst>
          </p:cNvPr>
          <p:cNvSpPr/>
          <p:nvPr/>
        </p:nvSpPr>
        <p:spPr>
          <a:xfrm>
            <a:off x="2221135" y="3659860"/>
            <a:ext cx="69012" cy="1769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5F928-CA2B-9DA8-88C1-E57BFF729064}"/>
              </a:ext>
            </a:extLst>
          </p:cNvPr>
          <p:cNvSpPr txBox="1"/>
          <p:nvPr/>
        </p:nvSpPr>
        <p:spPr>
          <a:xfrm>
            <a:off x="7240806" y="2609298"/>
            <a:ext cx="3145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March 6, 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799DD-4667-8A0F-3D4F-9AAFFF437317}"/>
              </a:ext>
            </a:extLst>
          </p:cNvPr>
          <p:cNvSpPr txBox="1"/>
          <p:nvPr/>
        </p:nvSpPr>
        <p:spPr>
          <a:xfrm>
            <a:off x="7266206" y="2171876"/>
            <a:ext cx="36921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rPr>
              <a:t>Read Across America Day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46FE8-A8D4-A810-BECF-1F832A457F1B}"/>
              </a:ext>
            </a:extLst>
          </p:cNvPr>
          <p:cNvSpPr/>
          <p:nvPr/>
        </p:nvSpPr>
        <p:spPr>
          <a:xfrm>
            <a:off x="7014808" y="1221458"/>
            <a:ext cx="69012" cy="1769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80207-CE60-70F3-ED95-18E13BAF3060}"/>
              </a:ext>
            </a:extLst>
          </p:cNvPr>
          <p:cNvSpPr txBox="1"/>
          <p:nvPr/>
        </p:nvSpPr>
        <p:spPr>
          <a:xfrm>
            <a:off x="2440802" y="2745417"/>
            <a:ext cx="3149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October 22,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BC1733-EFAC-8CBD-1947-D7C7D815461A}"/>
              </a:ext>
            </a:extLst>
          </p:cNvPr>
          <p:cNvSpPr txBox="1"/>
          <p:nvPr/>
        </p:nvSpPr>
        <p:spPr>
          <a:xfrm>
            <a:off x="2440802" y="1987210"/>
            <a:ext cx="38363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rPr>
              <a:t>Fox61 and United Way Impact Awards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AE053-CB97-2408-751C-048EF900DCD3}"/>
              </a:ext>
            </a:extLst>
          </p:cNvPr>
          <p:cNvSpPr/>
          <p:nvPr/>
        </p:nvSpPr>
        <p:spPr>
          <a:xfrm>
            <a:off x="2221136" y="1221458"/>
            <a:ext cx="69012" cy="1769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40E821-44CE-733E-985E-93E8D238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6002" y="6011999"/>
            <a:ext cx="2191493" cy="5397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CDEC1A-EC76-1743-2444-3D6223EBAB6D}"/>
              </a:ext>
            </a:extLst>
          </p:cNvPr>
          <p:cNvSpPr txBox="1"/>
          <p:nvPr/>
        </p:nvSpPr>
        <p:spPr>
          <a:xfrm>
            <a:off x="289733" y="233306"/>
            <a:ext cx="9896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dirty="0">
                <a:solidFill>
                  <a:srgbClr val="0044B5"/>
                </a:solidFill>
                <a:latin typeface="Antonio" pitchFamily="2" charset="77"/>
              </a:rPr>
              <a:t>SAVE THE DATES</a:t>
            </a:r>
            <a:endParaRPr lang="en-US" sz="4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3" name="Picture 2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3F5A0B60-5D18-9E24-38C8-BDC38E13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802" y="1139894"/>
            <a:ext cx="1551405" cy="969628"/>
          </a:xfrm>
          <a:prstGeom prst="rect">
            <a:avLst/>
          </a:prstGeom>
        </p:spPr>
      </p:pic>
      <p:pic>
        <p:nvPicPr>
          <p:cNvPr id="25" name="Picture 24" descr="A close-up of a person&#10;&#10;AI-generated content may be incorrect.">
            <a:extLst>
              <a:ext uri="{FF2B5EF4-FFF2-40B4-BE49-F238E27FC236}">
                <a16:creationId xmlns:a16="http://schemas.microsoft.com/office/drawing/2014/main" id="{CAB186C3-BADB-7B05-B74F-E9492C97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325" y="1022510"/>
            <a:ext cx="2599527" cy="1106504"/>
          </a:xfrm>
          <a:prstGeom prst="rect">
            <a:avLst/>
          </a:prstGeom>
        </p:spPr>
      </p:pic>
      <p:pic>
        <p:nvPicPr>
          <p:cNvPr id="27" name="Picture 26" descr="A logo of a city&#10;&#10;AI-generated content may be incorrect.">
            <a:extLst>
              <a:ext uri="{FF2B5EF4-FFF2-40B4-BE49-F238E27FC236}">
                <a16:creationId xmlns:a16="http://schemas.microsoft.com/office/drawing/2014/main" id="{AFCC79F8-E65D-67A7-E421-63F9C8C0F0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75"/>
          <a:stretch>
            <a:fillRect/>
          </a:stretch>
        </p:blipFill>
        <p:spPr>
          <a:xfrm>
            <a:off x="2288324" y="3248492"/>
            <a:ext cx="1694532" cy="2102671"/>
          </a:xfrm>
          <a:prstGeom prst="rect">
            <a:avLst/>
          </a:prstGeom>
        </p:spPr>
      </p:pic>
      <p:pic>
        <p:nvPicPr>
          <p:cNvPr id="29" name="Picture 28" descr="A close-up of a logo&#10;&#10;AI-generated content may be incorrect.">
            <a:extLst>
              <a:ext uri="{FF2B5EF4-FFF2-40B4-BE49-F238E27FC236}">
                <a16:creationId xmlns:a16="http://schemas.microsoft.com/office/drawing/2014/main" id="{18E00A3D-0BAC-603C-DAF0-073FF96119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2077" b="22517"/>
          <a:stretch>
            <a:fillRect/>
          </a:stretch>
        </p:blipFill>
        <p:spPr>
          <a:xfrm>
            <a:off x="7083820" y="3397403"/>
            <a:ext cx="1945096" cy="10254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1C8772-93FE-A589-1F75-28F48E27300F}"/>
              </a:ext>
            </a:extLst>
          </p:cNvPr>
          <p:cNvSpPr txBox="1"/>
          <p:nvPr/>
        </p:nvSpPr>
        <p:spPr>
          <a:xfrm>
            <a:off x="3135590" y="6019756"/>
            <a:ext cx="74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nquin" panose="020B0004020203020204" pitchFamily="34" charset="77"/>
                <a:cs typeface="Palanquin" panose="020B0004020203020204" pitchFamily="34" charset="77"/>
              </a:rPr>
              <a:t>Visit </a:t>
            </a:r>
            <a:r>
              <a:rPr lang="en-US" sz="2400" u="sng" dirty="0">
                <a:latin typeface="Palanquin" panose="020B0004020203020204" pitchFamily="34" charset="77"/>
                <a:cs typeface="Palanquin" panose="020B0004020203020204" pitchFamily="34" charset="77"/>
                <a:hlinkClick r:id="rId7"/>
              </a:rPr>
              <a:t>unitedwayinc.org/events</a:t>
            </a:r>
            <a:r>
              <a:rPr lang="en-US" sz="2400" dirty="0">
                <a:latin typeface="Palanquin" panose="020B0004020203020204" pitchFamily="34" charset="77"/>
                <a:cs typeface="Palanquin" panose="020B0004020203020204" pitchFamily="34" charset="77"/>
              </a:rPr>
              <a:t>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1566554272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">
  <a:themeElements>
    <a:clrScheme name="UW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50225_MC_PowerPoint Template Lite" id="{F3E1BE18-7684-B745-82FC-F1F48E712AA7}" vid="{6125AFC2-1F4A-AF48-B54F-029C493F7A36}"/>
    </a:ext>
  </a:extLst>
</a:theme>
</file>

<file path=ppt/theme/theme2.xml><?xml version="1.0" encoding="utf-8"?>
<a:theme xmlns:a="http://schemas.openxmlformats.org/drawingml/2006/main" name="White Text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50225_MC_PowerPoint Template Lite" id="{F3E1BE18-7684-B745-82FC-F1F48E712AA7}" vid="{0AACFF39-F853-EB42-B773-AF187FD6B8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FD5B8C-E1A0-5140-B76D-85777D62B557}">
  <we:reference id="wa104381702" version="1.5.0.0" store="en-US" storeType="OMEX"/>
  <we:alternateReferences>
    <we:reference id="wa104381702" version="1.5.0.0" store="wa10438170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3571e0-abc8-46a0-b106-ed3bc0164d81">
      <Terms xmlns="http://schemas.microsoft.com/office/infopath/2007/PartnerControls"/>
    </lcf76f155ced4ddcb4097134ff3c332f>
    <TaxCatchAll xmlns="cf8d9689-f1ad-4d8f-b01e-4a3840373d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81C360E0FED4B8D2FAC6B4C193E96" ma:contentTypeVersion="18" ma:contentTypeDescription="Create a new document." ma:contentTypeScope="" ma:versionID="30ec50fd36e32eb3d031aed33e99d61d">
  <xsd:schema xmlns:xsd="http://www.w3.org/2001/XMLSchema" xmlns:xs="http://www.w3.org/2001/XMLSchema" xmlns:p="http://schemas.microsoft.com/office/2006/metadata/properties" xmlns:ns2="cf8d9689-f1ad-4d8f-b01e-4a3840373d85" xmlns:ns3="7a3571e0-abc8-46a0-b106-ed3bc0164d81" targetNamespace="http://schemas.microsoft.com/office/2006/metadata/properties" ma:root="true" ma:fieldsID="763d7ecab3182f27d11765935bd012cf" ns2:_="" ns3:_="">
    <xsd:import namespace="cf8d9689-f1ad-4d8f-b01e-4a3840373d85"/>
    <xsd:import namespace="7a3571e0-abc8-46a0-b106-ed3bc0164d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d9689-f1ad-4d8f-b01e-4a3840373d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169d99-d15f-42e3-83ac-1f24db16785b}" ma:internalName="TaxCatchAll" ma:showField="CatchAllData" ma:web="cf8d9689-f1ad-4d8f-b01e-4a3840373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571e0-abc8-46a0-b106-ed3bc0164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faee26-caba-4db0-9bac-64dd5e5d1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82862-D04D-4684-AEAE-A500A42AD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F8B86-DF5A-4512-9B78-9B423CCB5CF3}">
  <ds:schemaRefs>
    <ds:schemaRef ds:uri="http://schemas.microsoft.com/office/2006/metadata/properties"/>
    <ds:schemaRef ds:uri="http://schemas.microsoft.com/office/infopath/2007/PartnerControls"/>
    <ds:schemaRef ds:uri="7a3571e0-abc8-46a0-b106-ed3bc0164d81"/>
    <ds:schemaRef ds:uri="cf8d9689-f1ad-4d8f-b01e-4a3840373d85"/>
  </ds:schemaRefs>
</ds:datastoreItem>
</file>

<file path=customXml/itemProps3.xml><?xml version="1.0" encoding="utf-8"?>
<ds:datastoreItem xmlns:ds="http://schemas.openxmlformats.org/officeDocument/2006/customXml" ds:itemID="{9E24A143-DA59-435C-AD3B-A3C136709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d9689-f1ad-4d8f-b01e-4a3840373d85"/>
    <ds:schemaRef ds:uri="7a3571e0-abc8-46a0-b106-ed3bc0164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250225_MC_PowerPoint Template Lite</Template>
  <TotalTime>3871</TotalTime>
  <Words>616</Words>
  <Application>Microsoft Office PowerPoint</Application>
  <PresentationFormat>Widescreen</PresentationFormat>
  <Paragraphs>87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Palanquin Medium</vt:lpstr>
      <vt:lpstr>Aptos Display</vt:lpstr>
      <vt:lpstr>Calibri</vt:lpstr>
      <vt:lpstr>Antonio</vt:lpstr>
      <vt:lpstr>Aptos</vt:lpstr>
      <vt:lpstr>Palanquin</vt:lpstr>
      <vt:lpstr>Antonio Light</vt:lpstr>
      <vt:lpstr>NEW MASTER</vt:lpstr>
      <vt:lpstr>White Text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Blackburn</dc:creator>
  <cp:lastModifiedBy>Kate Blackburn</cp:lastModifiedBy>
  <cp:revision>6</cp:revision>
  <dcterms:created xsi:type="dcterms:W3CDTF">2025-03-24T16:18:05Z</dcterms:created>
  <dcterms:modified xsi:type="dcterms:W3CDTF">2025-07-20T20:09:22Z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0x0101006B681C360E0FED4B8D2FAC6B4C193E96</vt:lpwstr>
  </property>
  <property fmtid="{D5CDD505-2E9C-101B-9397-08002B2CF9AE}" pid="3" name="MediaServiceImageTags">
    <vt:lpwstr/>
  </property>
</Properties>
</file>